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7" r:id="rId3"/>
  </p:sldIdLst>
  <p:sldSz cx="13970000" cy="1079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1pPr>
    <a:lvl2pPr marL="0" marR="0" indent="228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2pPr>
    <a:lvl3pPr marL="0" marR="0" indent="457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3pPr>
    <a:lvl4pPr marL="0" marR="0" indent="685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4pPr>
    <a:lvl5pPr marL="0" marR="0" indent="9144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5pPr>
    <a:lvl6pPr marL="0" marR="0" indent="11430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6pPr>
    <a:lvl7pPr marL="0" marR="0" indent="1371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7pPr>
    <a:lvl8pPr marL="0" marR="0" indent="1600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8pPr>
    <a:lvl9pPr marL="0" marR="0" indent="1828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206347"/>
              <a:satOff val="69104"/>
              <a:lumOff val="-8949"/>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3768" y="-3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tif>
</file>

<file path=ppt/media/image11.tif>
</file>

<file path=ppt/media/image12.tif>
</file>

<file path=ppt/media/image13.tif>
</file>

<file path=ppt/media/image14.tif>
</file>

<file path=ppt/media/image15.png>
</file>

<file path=ppt/media/image16.tif>
</file>

<file path=ppt/media/image17.tif>
</file>

<file path=ppt/media/image18.tif>
</file>

<file path=ppt/media/image19.tif>
</file>

<file path=ppt/media/image2.tif>
</file>

<file path=ppt/media/image20.tif>
</file>

<file path=ppt/media/image21.png>
</file>

<file path=ppt/media/image22.tif>
</file>

<file path=ppt/media/image23.tif>
</file>

<file path=ppt/media/image24.tif>
</file>

<file path=ppt/media/image25.png>
</file>

<file path=ppt/media/image26.tif>
</file>

<file path=ppt/media/image27.tif>
</file>

<file path=ppt/media/image28.tif>
</file>

<file path=ppt/media/image29.png>
</file>

<file path=ppt/media/image3.tif>
</file>

<file path=ppt/media/image30.tif>
</file>

<file path=ppt/media/image31.tif>
</file>

<file path=ppt/media/image32.png>
</file>

<file path=ppt/media/image33.png>
</file>

<file path=ppt/media/image34.png>
</file>

<file path=ppt/media/image35.tif>
</file>

<file path=ppt/media/image36.tif>
</file>

<file path=ppt/media/image37.tif>
</file>

<file path=ppt/media/image4.tif>
</file>

<file path=ppt/media/image5.tif>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25000"/>
      </a:lnSpc>
      <a:defRPr sz="2600">
        <a:latin typeface="Avenir Roman"/>
        <a:ea typeface="Avenir Roman"/>
        <a:cs typeface="Avenir Roman"/>
        <a:sym typeface="Avenir Roman"/>
      </a:defRPr>
    </a:lvl1pPr>
    <a:lvl2pPr indent="228600" defTabSz="457200" latinLnBrk="0">
      <a:lnSpc>
        <a:spcPct val="125000"/>
      </a:lnSpc>
      <a:defRPr sz="2600">
        <a:latin typeface="Avenir Roman"/>
        <a:ea typeface="Avenir Roman"/>
        <a:cs typeface="Avenir Roman"/>
        <a:sym typeface="Avenir Roman"/>
      </a:defRPr>
    </a:lvl2pPr>
    <a:lvl3pPr indent="457200" defTabSz="457200" latinLnBrk="0">
      <a:lnSpc>
        <a:spcPct val="125000"/>
      </a:lnSpc>
      <a:defRPr sz="2600">
        <a:latin typeface="Avenir Roman"/>
        <a:ea typeface="Avenir Roman"/>
        <a:cs typeface="Avenir Roman"/>
        <a:sym typeface="Avenir Roman"/>
      </a:defRPr>
    </a:lvl3pPr>
    <a:lvl4pPr indent="685800" defTabSz="457200" latinLnBrk="0">
      <a:lnSpc>
        <a:spcPct val="125000"/>
      </a:lnSpc>
      <a:defRPr sz="2600">
        <a:latin typeface="Avenir Roman"/>
        <a:ea typeface="Avenir Roman"/>
        <a:cs typeface="Avenir Roman"/>
        <a:sym typeface="Avenir Roman"/>
      </a:defRPr>
    </a:lvl4pPr>
    <a:lvl5pPr indent="914400" defTabSz="457200" latinLnBrk="0">
      <a:lnSpc>
        <a:spcPct val="125000"/>
      </a:lnSpc>
      <a:defRPr sz="2600">
        <a:latin typeface="Avenir Roman"/>
        <a:ea typeface="Avenir Roman"/>
        <a:cs typeface="Avenir Roman"/>
        <a:sym typeface="Avenir Roman"/>
      </a:defRPr>
    </a:lvl5pPr>
    <a:lvl6pPr indent="1143000" defTabSz="457200" latinLnBrk="0">
      <a:lnSpc>
        <a:spcPct val="125000"/>
      </a:lnSpc>
      <a:defRPr sz="2600">
        <a:latin typeface="Avenir Roman"/>
        <a:ea typeface="Avenir Roman"/>
        <a:cs typeface="Avenir Roman"/>
        <a:sym typeface="Avenir Roman"/>
      </a:defRPr>
    </a:lvl6pPr>
    <a:lvl7pPr indent="1371600" defTabSz="457200" latinLnBrk="0">
      <a:lnSpc>
        <a:spcPct val="125000"/>
      </a:lnSpc>
      <a:defRPr sz="2600">
        <a:latin typeface="Avenir Roman"/>
        <a:ea typeface="Avenir Roman"/>
        <a:cs typeface="Avenir Roman"/>
        <a:sym typeface="Avenir Roman"/>
      </a:defRPr>
    </a:lvl7pPr>
    <a:lvl8pPr indent="1600200" defTabSz="457200" latinLnBrk="0">
      <a:lnSpc>
        <a:spcPct val="125000"/>
      </a:lnSpc>
      <a:defRPr sz="2600">
        <a:latin typeface="Avenir Roman"/>
        <a:ea typeface="Avenir Roman"/>
        <a:cs typeface="Avenir Roman"/>
        <a:sym typeface="Avenir Roman"/>
      </a:defRPr>
    </a:lvl8pPr>
    <a:lvl9pPr indent="1828800" defTabSz="457200" latinLnBrk="0">
      <a:lnSpc>
        <a:spcPct val="125000"/>
      </a:lnSpc>
      <a:defRPr sz="2600">
        <a:latin typeface="Avenir Roman"/>
        <a:ea typeface="Avenir Roman"/>
        <a:cs typeface="Avenir Roman"/>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exto del título"/>
          <p:cNvSpPr txBox="1">
            <a:spLocks noGrp="1"/>
          </p:cNvSpPr>
          <p:nvPr>
            <p:ph type="title"/>
          </p:nvPr>
        </p:nvSpPr>
        <p:spPr>
          <a:xfrm>
            <a:off x="1364257" y="1918642"/>
            <a:ext cx="11241486" cy="3547071"/>
          </a:xfrm>
          <a:prstGeom prst="rect">
            <a:avLst/>
          </a:prstGeom>
        </p:spPr>
        <p:txBody>
          <a:bodyPr anchor="b"/>
          <a:lstStyle/>
          <a:p>
            <a:r>
              <a:t>Texto del título</a:t>
            </a:r>
          </a:p>
        </p:txBody>
      </p:sp>
      <p:sp>
        <p:nvSpPr>
          <p:cNvPr id="12" name="Nivel de texto 1…"/>
          <p:cNvSpPr txBox="1">
            <a:spLocks noGrp="1"/>
          </p:cNvSpPr>
          <p:nvPr>
            <p:ph type="body" sz="quarter" idx="1"/>
          </p:nvPr>
        </p:nvSpPr>
        <p:spPr>
          <a:xfrm>
            <a:off x="1364257" y="5561210"/>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1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21"/>
          </p:nvPr>
        </p:nvSpPr>
        <p:spPr>
          <a:xfrm>
            <a:off x="1364257" y="6993681"/>
            <a:ext cx="11241486" cy="508001"/>
          </a:xfrm>
          <a:prstGeom prst="rect">
            <a:avLst/>
          </a:prstGeom>
        </p:spPr>
        <p:txBody>
          <a:bodyPr anchor="t">
            <a:spAutoFit/>
          </a:bodyPr>
          <a:lstStyle>
            <a:lvl1pPr marL="0" indent="0" algn="r">
              <a:lnSpc>
                <a:spcPct val="90000"/>
              </a:lnSpc>
              <a:buSzTx/>
              <a:buNone/>
              <a:defRPr sz="900"/>
            </a:lvl1pPr>
          </a:lstStyle>
          <a:p>
            <a:r>
              <a:t>–Johnny Appleseed</a:t>
            </a:r>
          </a:p>
        </p:txBody>
      </p:sp>
      <p:sp>
        <p:nvSpPr>
          <p:cNvPr id="94" name="“Type a quote here.”"/>
          <p:cNvSpPr>
            <a:spLocks noGrp="1"/>
          </p:cNvSpPr>
          <p:nvPr>
            <p:ph type="body" sz="quarter" idx="22"/>
          </p:nvPr>
        </p:nvSpPr>
        <p:spPr>
          <a:xfrm>
            <a:off x="1364257" y="4742656"/>
            <a:ext cx="11241486" cy="736700"/>
          </a:xfrm>
          <a:prstGeom prst="rect">
            <a:avLst/>
          </a:prstGeom>
        </p:spPr>
        <p:txBody>
          <a:bodyPr>
            <a:spAutoFit/>
          </a:bodyPr>
          <a:lstStyle>
            <a:lvl1pPr marL="0" indent="0">
              <a:buSzTx/>
              <a:buNone/>
            </a:lvl1pPr>
          </a:lstStyle>
          <a:p>
            <a:r>
              <a:t>“Type a quote here.” </a:t>
            </a:r>
          </a:p>
        </p:txBody>
      </p:sp>
      <p:sp>
        <p:nvSpPr>
          <p:cNvPr id="95"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n"/>
          <p:cNvSpPr>
            <a:spLocks noGrp="1"/>
          </p:cNvSpPr>
          <p:nvPr>
            <p:ph type="pic" idx="21"/>
          </p:nvPr>
        </p:nvSpPr>
        <p:spPr>
          <a:xfrm>
            <a:off x="-873125" y="158750"/>
            <a:ext cx="15708068" cy="10477500"/>
          </a:xfrm>
          <a:prstGeom prst="rect">
            <a:avLst/>
          </a:prstGeom>
        </p:spPr>
        <p:txBody>
          <a:bodyPr lIns="91439" tIns="45719" rIns="91439" bIns="45719" anchor="t">
            <a:noAutofit/>
          </a:bodyPr>
          <a:lstStyle/>
          <a:p>
            <a:endParaRPr/>
          </a:p>
        </p:txBody>
      </p:sp>
      <p:sp>
        <p:nvSpPr>
          <p:cNvPr id="10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n"/>
          <p:cNvSpPr>
            <a:spLocks noGrp="1"/>
          </p:cNvSpPr>
          <p:nvPr>
            <p:ph type="pic" idx="21"/>
          </p:nvPr>
        </p:nvSpPr>
        <p:spPr>
          <a:xfrm>
            <a:off x="1725786" y="840878"/>
            <a:ext cx="10504786" cy="7006839"/>
          </a:xfrm>
          <a:prstGeom prst="rect">
            <a:avLst/>
          </a:prstGeom>
        </p:spPr>
        <p:txBody>
          <a:bodyPr lIns="91439" tIns="45719" rIns="91439" bIns="45719" anchor="t">
            <a:noAutofit/>
          </a:bodyPr>
          <a:lstStyle/>
          <a:p>
            <a:endParaRPr/>
          </a:p>
        </p:txBody>
      </p:sp>
      <p:sp>
        <p:nvSpPr>
          <p:cNvPr id="21" name="Texto del título"/>
          <p:cNvSpPr txBox="1">
            <a:spLocks noGrp="1"/>
          </p:cNvSpPr>
          <p:nvPr>
            <p:ph type="title"/>
          </p:nvPr>
        </p:nvSpPr>
        <p:spPr>
          <a:xfrm>
            <a:off x="1364257" y="7375673"/>
            <a:ext cx="11241486" cy="1527970"/>
          </a:xfrm>
          <a:prstGeom prst="rect">
            <a:avLst/>
          </a:prstGeom>
        </p:spPr>
        <p:txBody>
          <a:bodyPr anchor="b"/>
          <a:lstStyle/>
          <a:p>
            <a:r>
              <a:t>Texto del título</a:t>
            </a:r>
          </a:p>
        </p:txBody>
      </p:sp>
      <p:sp>
        <p:nvSpPr>
          <p:cNvPr id="22" name="Nivel de texto 1…"/>
          <p:cNvSpPr txBox="1">
            <a:spLocks noGrp="1"/>
          </p:cNvSpPr>
          <p:nvPr>
            <p:ph type="body" sz="quarter" idx="1"/>
          </p:nvPr>
        </p:nvSpPr>
        <p:spPr>
          <a:xfrm>
            <a:off x="1364257" y="8958212"/>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23" name="Número de diapositiva"/>
          <p:cNvSpPr txBox="1">
            <a:spLocks noGrp="1"/>
          </p:cNvSpPr>
          <p:nvPr>
            <p:ph type="sldNum" sz="quarter" idx="2"/>
          </p:nvPr>
        </p:nvSpPr>
        <p:spPr>
          <a:xfrm>
            <a:off x="6790156" y="10090546"/>
            <a:ext cx="376045" cy="38854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exto del título"/>
          <p:cNvSpPr txBox="1">
            <a:spLocks noGrp="1"/>
          </p:cNvSpPr>
          <p:nvPr>
            <p:ph type="title"/>
          </p:nvPr>
        </p:nvSpPr>
        <p:spPr>
          <a:xfrm>
            <a:off x="1364257" y="3623964"/>
            <a:ext cx="11241486" cy="3547072"/>
          </a:xfrm>
          <a:prstGeom prst="rect">
            <a:avLst/>
          </a:prstGeom>
        </p:spPr>
        <p:txBody>
          <a:bodyPr/>
          <a:lstStyle/>
          <a:p>
            <a:r>
              <a:t>Texto del título</a:t>
            </a:r>
          </a:p>
        </p:txBody>
      </p:sp>
      <p:sp>
        <p:nvSpPr>
          <p:cNvPr id="3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n"/>
          <p:cNvSpPr>
            <a:spLocks noGrp="1"/>
          </p:cNvSpPr>
          <p:nvPr>
            <p:ph type="pic" idx="21"/>
          </p:nvPr>
        </p:nvSpPr>
        <p:spPr>
          <a:xfrm>
            <a:off x="2919511" y="840878"/>
            <a:ext cx="13274230" cy="8849488"/>
          </a:xfrm>
          <a:prstGeom prst="rect">
            <a:avLst/>
          </a:prstGeom>
        </p:spPr>
        <p:txBody>
          <a:bodyPr lIns="91439" tIns="45719" rIns="91439" bIns="45719" anchor="t">
            <a:noAutofit/>
          </a:bodyPr>
          <a:lstStyle/>
          <a:p>
            <a:endParaRPr/>
          </a:p>
        </p:txBody>
      </p:sp>
      <p:sp>
        <p:nvSpPr>
          <p:cNvPr id="39" name="Texto del título"/>
          <p:cNvSpPr txBox="1">
            <a:spLocks noGrp="1"/>
          </p:cNvSpPr>
          <p:nvPr>
            <p:ph type="title"/>
          </p:nvPr>
        </p:nvSpPr>
        <p:spPr>
          <a:xfrm>
            <a:off x="1023193" y="840878"/>
            <a:ext cx="5729884" cy="4283771"/>
          </a:xfrm>
          <a:prstGeom prst="rect">
            <a:avLst/>
          </a:prstGeom>
        </p:spPr>
        <p:txBody>
          <a:bodyPr anchor="b"/>
          <a:lstStyle>
            <a:lvl1pPr>
              <a:defRPr sz="3300" b="1"/>
            </a:lvl1pPr>
          </a:lstStyle>
          <a:p>
            <a:r>
              <a:t>Texto del título</a:t>
            </a:r>
          </a:p>
        </p:txBody>
      </p:sp>
      <p:sp>
        <p:nvSpPr>
          <p:cNvPr id="40" name="Nivel de texto 1…"/>
          <p:cNvSpPr txBox="1">
            <a:spLocks noGrp="1"/>
          </p:cNvSpPr>
          <p:nvPr>
            <p:ph type="body" sz="quarter" idx="1"/>
          </p:nvPr>
        </p:nvSpPr>
        <p:spPr>
          <a:xfrm>
            <a:off x="1023193" y="5274716"/>
            <a:ext cx="5729884" cy="4406554"/>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4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exto del título"/>
          <p:cNvSpPr txBox="1">
            <a:spLocks noGrp="1"/>
          </p:cNvSpPr>
          <p:nvPr>
            <p:ph type="title"/>
          </p:nvPr>
        </p:nvSpPr>
        <p:spPr>
          <a:prstGeom prst="rect">
            <a:avLst/>
          </a:prstGeom>
        </p:spPr>
        <p:txBody>
          <a:bodyPr/>
          <a:lstStyle/>
          <a:p>
            <a:r>
              <a:t>Texto del título</a:t>
            </a:r>
          </a:p>
        </p:txBody>
      </p:sp>
      <p:sp>
        <p:nvSpPr>
          <p:cNvPr id="49"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exto del título"/>
          <p:cNvSpPr txBox="1">
            <a:spLocks noGrp="1"/>
          </p:cNvSpPr>
          <p:nvPr>
            <p:ph type="title"/>
          </p:nvPr>
        </p:nvSpPr>
        <p:spPr>
          <a:prstGeom prst="rect">
            <a:avLst/>
          </a:prstGeom>
        </p:spPr>
        <p:txBody>
          <a:bodyPr/>
          <a:lstStyle/>
          <a:p>
            <a:r>
              <a:t>Texto del título</a:t>
            </a:r>
          </a:p>
        </p:txBody>
      </p:sp>
      <p:sp>
        <p:nvSpPr>
          <p:cNvPr id="57" name="Nivel de texto 1…"/>
          <p:cNvSpPr txBox="1">
            <a:spLocks noGrp="1"/>
          </p:cNvSpPr>
          <p:nvPr>
            <p:ph type="body" idx="1"/>
          </p:nvPr>
        </p:nvSpPr>
        <p:spPr>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5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n"/>
          <p:cNvSpPr>
            <a:spLocks noGrp="1"/>
          </p:cNvSpPr>
          <p:nvPr>
            <p:ph type="pic" idx="21"/>
          </p:nvPr>
        </p:nvSpPr>
        <p:spPr>
          <a:xfrm>
            <a:off x="4870400" y="2955478"/>
            <a:ext cx="10129615" cy="6753077"/>
          </a:xfrm>
          <a:prstGeom prst="rect">
            <a:avLst/>
          </a:prstGeom>
        </p:spPr>
        <p:txBody>
          <a:bodyPr lIns="91439" tIns="45719" rIns="91439" bIns="45719" anchor="t">
            <a:noAutofit/>
          </a:bodyPr>
          <a:lstStyle/>
          <a:p>
            <a:endParaRPr/>
          </a:p>
        </p:txBody>
      </p:sp>
      <p:sp>
        <p:nvSpPr>
          <p:cNvPr id="66" name="Texto del título"/>
          <p:cNvSpPr txBox="1">
            <a:spLocks noGrp="1"/>
          </p:cNvSpPr>
          <p:nvPr>
            <p:ph type="title"/>
          </p:nvPr>
        </p:nvSpPr>
        <p:spPr>
          <a:prstGeom prst="rect">
            <a:avLst/>
          </a:prstGeom>
        </p:spPr>
        <p:txBody>
          <a:bodyPr/>
          <a:lstStyle/>
          <a:p>
            <a:r>
              <a:t>Texto del título</a:t>
            </a:r>
          </a:p>
        </p:txBody>
      </p:sp>
      <p:sp>
        <p:nvSpPr>
          <p:cNvPr id="67" name="Nivel de texto 1…"/>
          <p:cNvSpPr txBox="1">
            <a:spLocks noGrp="1"/>
          </p:cNvSpPr>
          <p:nvPr>
            <p:ph type="body" sz="half" idx="1"/>
          </p:nvPr>
        </p:nvSpPr>
        <p:spPr>
          <a:xfrm>
            <a:off x="1023193" y="2955478"/>
            <a:ext cx="5729884" cy="6753077"/>
          </a:xfrm>
          <a:prstGeom prst="rect">
            <a:avLst/>
          </a:prstGeom>
        </p:spPr>
        <p:txBody>
          <a:bodyPr/>
          <a:lstStyle>
            <a:lvl1pPr marL="146957" indent="-146957">
              <a:defRPr b="1"/>
            </a:lvl1pPr>
            <a:lvl2pPr marL="489857" indent="-146957">
              <a:defRPr b="1"/>
            </a:lvl2pPr>
            <a:lvl3pPr marL="832757" indent="-146957">
              <a:defRPr b="1"/>
            </a:lvl3pPr>
            <a:lvl4pPr marL="1175657" indent="-146957">
              <a:defRPr b="1"/>
            </a:lvl4pPr>
            <a:lvl5pPr marL="1518557" indent="-146957">
              <a:defRPr b="1"/>
            </a:lvl5pPr>
          </a:lstStyle>
          <a:p>
            <a:r>
              <a:t>Nivel de texto 1</a:t>
            </a:r>
          </a:p>
          <a:p>
            <a:pPr lvl="1"/>
            <a:r>
              <a:t>Nivel de texto 2</a:t>
            </a:r>
          </a:p>
          <a:p>
            <a:pPr lvl="2"/>
            <a:r>
              <a:t>Nivel de texto 3</a:t>
            </a:r>
          </a:p>
          <a:p>
            <a:pPr lvl="3"/>
            <a:r>
              <a:t>Nivel de texto 4</a:t>
            </a:r>
          </a:p>
          <a:p>
            <a:pPr lvl="4"/>
            <a:r>
              <a:t>Nivel de texto 5</a:t>
            </a:r>
          </a:p>
        </p:txBody>
      </p:sp>
      <p:sp>
        <p:nvSpPr>
          <p:cNvPr id="6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Nivel de texto 1…"/>
          <p:cNvSpPr txBox="1">
            <a:spLocks noGrp="1"/>
          </p:cNvSpPr>
          <p:nvPr>
            <p:ph type="body" idx="1"/>
          </p:nvPr>
        </p:nvSpPr>
        <p:spPr>
          <a:xfrm>
            <a:off x="1023193" y="1523007"/>
            <a:ext cx="11923614" cy="7748986"/>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7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n"/>
          <p:cNvSpPr>
            <a:spLocks noGrp="1"/>
          </p:cNvSpPr>
          <p:nvPr>
            <p:ph type="pic" idx="21"/>
          </p:nvPr>
        </p:nvSpPr>
        <p:spPr>
          <a:xfrm>
            <a:off x="-2551163" y="1113730"/>
            <a:ext cx="12864953" cy="8576636"/>
          </a:xfrm>
          <a:prstGeom prst="rect">
            <a:avLst/>
          </a:prstGeom>
        </p:spPr>
        <p:txBody>
          <a:bodyPr lIns="91439" tIns="45719" rIns="91439" bIns="45719" anchor="t">
            <a:noAutofit/>
          </a:bodyPr>
          <a:lstStyle/>
          <a:p>
            <a:endParaRPr/>
          </a:p>
        </p:txBody>
      </p:sp>
      <p:sp>
        <p:nvSpPr>
          <p:cNvPr id="84" name="Imagen"/>
          <p:cNvSpPr>
            <a:spLocks noGrp="1"/>
          </p:cNvSpPr>
          <p:nvPr>
            <p:ph type="pic" sz="quarter" idx="22"/>
          </p:nvPr>
        </p:nvSpPr>
        <p:spPr>
          <a:xfrm>
            <a:off x="7175996" y="5558791"/>
            <a:ext cx="6507511" cy="4340601"/>
          </a:xfrm>
          <a:prstGeom prst="rect">
            <a:avLst/>
          </a:prstGeom>
        </p:spPr>
        <p:txBody>
          <a:bodyPr lIns="91439" tIns="45719" rIns="91439" bIns="45719" anchor="t">
            <a:noAutofit/>
          </a:bodyPr>
          <a:lstStyle/>
          <a:p>
            <a:endParaRPr/>
          </a:p>
        </p:txBody>
      </p:sp>
      <p:sp>
        <p:nvSpPr>
          <p:cNvPr id="85" name="Imagen"/>
          <p:cNvSpPr>
            <a:spLocks noGrp="1"/>
          </p:cNvSpPr>
          <p:nvPr>
            <p:ph type="pic" sz="quarter" idx="23"/>
          </p:nvPr>
        </p:nvSpPr>
        <p:spPr>
          <a:xfrm>
            <a:off x="6985000" y="1111310"/>
            <a:ext cx="6302872" cy="4201915"/>
          </a:xfrm>
          <a:prstGeom prst="rect">
            <a:avLst/>
          </a:prstGeom>
        </p:spPr>
        <p:txBody>
          <a:bodyPr lIns="91439" tIns="45719" rIns="91439" bIns="45719" anchor="t">
            <a:noAutofit/>
          </a:bodyPr>
          <a:lstStyle/>
          <a:p>
            <a:endParaRPr/>
          </a:p>
        </p:txBody>
      </p:sp>
      <p:sp>
        <p:nvSpPr>
          <p:cNvPr id="8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o del título"/>
          <p:cNvSpPr txBox="1">
            <a:spLocks noGrp="1"/>
          </p:cNvSpPr>
          <p:nvPr>
            <p:ph type="title"/>
          </p:nvPr>
        </p:nvSpPr>
        <p:spPr>
          <a:xfrm>
            <a:off x="1023193" y="636240"/>
            <a:ext cx="11923614" cy="23192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normAutofit/>
          </a:bodyPr>
          <a:lstStyle/>
          <a:p>
            <a:r>
              <a:t>Texto del título</a:t>
            </a:r>
          </a:p>
        </p:txBody>
      </p:sp>
      <p:sp>
        <p:nvSpPr>
          <p:cNvPr id="3" name="Nivel de texto 1…"/>
          <p:cNvSpPr txBox="1">
            <a:spLocks noGrp="1"/>
          </p:cNvSpPr>
          <p:nvPr>
            <p:ph type="body" idx="1"/>
          </p:nvPr>
        </p:nvSpPr>
        <p:spPr>
          <a:xfrm>
            <a:off x="1023193" y="2955478"/>
            <a:ext cx="11923614" cy="67530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normAutofit/>
          </a:bodyPr>
          <a:lstStyle/>
          <a:p>
            <a:r>
              <a:t>Nivel de texto 1</a:t>
            </a:r>
          </a:p>
          <a:p>
            <a:pPr lvl="1"/>
            <a:r>
              <a:t>Nivel de texto 2</a:t>
            </a:r>
          </a:p>
          <a:p>
            <a:pPr lvl="2"/>
            <a:r>
              <a:t>Nivel de texto 3</a:t>
            </a:r>
          </a:p>
          <a:p>
            <a:pPr lvl="3"/>
            <a:r>
              <a:t>Nivel de texto 4</a:t>
            </a:r>
          </a:p>
          <a:p>
            <a:pPr lvl="4"/>
            <a:r>
              <a:t>Nivel de texto 5</a:t>
            </a:r>
          </a:p>
        </p:txBody>
      </p:sp>
      <p:sp>
        <p:nvSpPr>
          <p:cNvPr id="4" name="Número de diapositiva"/>
          <p:cNvSpPr txBox="1">
            <a:spLocks noGrp="1"/>
          </p:cNvSpPr>
          <p:nvPr>
            <p:ph type="sldNum" sz="quarter" idx="2"/>
          </p:nvPr>
        </p:nvSpPr>
        <p:spPr>
          <a:xfrm>
            <a:off x="6790156" y="10097368"/>
            <a:ext cx="376045" cy="388541"/>
          </a:xfrm>
          <a:prstGeom prst="rect">
            <a:avLst/>
          </a:prstGeom>
          <a:ln w="12700">
            <a:miter lim="400000"/>
          </a:ln>
        </p:spPr>
        <p:txBody>
          <a:bodyPr wrap="none" lIns="54570" tIns="54570" rIns="54570" bIns="54570">
            <a:spAutoFit/>
          </a:bodyPr>
          <a:lstStyle>
            <a:lvl1pPr algn="ctr">
              <a:spcBef>
                <a:spcPts val="0"/>
              </a:spcBef>
              <a:defRPr sz="1800" b="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1pPr>
      <a:lvl2pPr marL="0" marR="0" indent="228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2pPr>
      <a:lvl3pPr marL="0" marR="0" indent="457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3pPr>
      <a:lvl4pPr marL="0" marR="0" indent="685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4pPr>
      <a:lvl5pPr marL="0" marR="0" indent="9144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5pPr>
      <a:lvl6pPr marL="0" marR="0" indent="11430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6pPr>
      <a:lvl7pPr marL="0" marR="0" indent="1371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7pPr>
      <a:lvl8pPr marL="0" marR="0" indent="1600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8pPr>
      <a:lvl9pPr marL="0" marR="0" indent="1828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9pPr>
    </p:titleStyle>
    <p:bodyStyle>
      <a:lvl1pPr marL="148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1pPr>
      <a:lvl2pPr marL="592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2pPr>
      <a:lvl3pPr marL="1037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3pPr>
      <a:lvl4pPr marL="1481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4pPr>
      <a:lvl5pPr marL="1926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5pPr>
      <a:lvl6pPr marL="2370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6pPr>
      <a:lvl7pPr marL="2815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7pPr>
      <a:lvl8pPr marL="3259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8pPr>
      <a:lvl9pPr marL="3704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3.tif"/><Relationship Id="rId18" Type="http://schemas.openxmlformats.org/officeDocument/2006/relationships/image" Target="../media/image18.tif"/><Relationship Id="rId26" Type="http://schemas.openxmlformats.org/officeDocument/2006/relationships/image" Target="../media/image26.tif"/><Relationship Id="rId3" Type="http://schemas.openxmlformats.org/officeDocument/2006/relationships/image" Target="../media/image3.tif"/><Relationship Id="rId21" Type="http://schemas.openxmlformats.org/officeDocument/2006/relationships/image" Target="../media/image21.png"/><Relationship Id="rId7" Type="http://schemas.openxmlformats.org/officeDocument/2006/relationships/image" Target="../media/image7.tif"/><Relationship Id="rId12" Type="http://schemas.openxmlformats.org/officeDocument/2006/relationships/image" Target="../media/image12.tif"/><Relationship Id="rId17" Type="http://schemas.openxmlformats.org/officeDocument/2006/relationships/image" Target="../media/image17.tif"/><Relationship Id="rId25" Type="http://schemas.openxmlformats.org/officeDocument/2006/relationships/image" Target="../media/image25.png"/><Relationship Id="rId33" Type="http://schemas.openxmlformats.org/officeDocument/2006/relationships/hyperlink" Target="https://pos.it/cheatsheets" TargetMode="External"/><Relationship Id="rId2" Type="http://schemas.openxmlformats.org/officeDocument/2006/relationships/image" Target="../media/image2.tif"/><Relationship Id="rId16" Type="http://schemas.openxmlformats.org/officeDocument/2006/relationships/image" Target="../media/image16.tif"/><Relationship Id="rId20" Type="http://schemas.openxmlformats.org/officeDocument/2006/relationships/image" Target="../media/image20.tif"/><Relationship Id="rId29" Type="http://schemas.openxmlformats.org/officeDocument/2006/relationships/image" Target="../media/image29.png"/><Relationship Id="rId1" Type="http://schemas.openxmlformats.org/officeDocument/2006/relationships/slideLayout" Target="../slideLayouts/slideLayout6.xml"/><Relationship Id="rId6" Type="http://schemas.openxmlformats.org/officeDocument/2006/relationships/image" Target="../media/image6.tif"/><Relationship Id="rId11" Type="http://schemas.openxmlformats.org/officeDocument/2006/relationships/image" Target="../media/image11.tif"/><Relationship Id="rId24" Type="http://schemas.openxmlformats.org/officeDocument/2006/relationships/image" Target="../media/image24.tif"/><Relationship Id="rId32" Type="http://schemas.openxmlformats.org/officeDocument/2006/relationships/hyperlink" Target="https://posit.co/products/open-source/rstudio/" TargetMode="External"/><Relationship Id="rId5" Type="http://schemas.openxmlformats.org/officeDocument/2006/relationships/image" Target="../media/image5.tif"/><Relationship Id="rId15" Type="http://schemas.openxmlformats.org/officeDocument/2006/relationships/image" Target="../media/image15.png"/><Relationship Id="rId23" Type="http://schemas.openxmlformats.org/officeDocument/2006/relationships/image" Target="../media/image23.tif"/><Relationship Id="rId28" Type="http://schemas.openxmlformats.org/officeDocument/2006/relationships/image" Target="../media/image28.tif"/><Relationship Id="rId10" Type="http://schemas.openxmlformats.org/officeDocument/2006/relationships/image" Target="../media/image10.tif"/><Relationship Id="rId19" Type="http://schemas.openxmlformats.org/officeDocument/2006/relationships/image" Target="../media/image19.tif"/><Relationship Id="rId31" Type="http://schemas.openxmlformats.org/officeDocument/2006/relationships/hyperlink" Target="http://posit.co" TargetMode="External"/><Relationship Id="rId4" Type="http://schemas.openxmlformats.org/officeDocument/2006/relationships/image" Target="../media/image4.tif"/><Relationship Id="rId9" Type="http://schemas.openxmlformats.org/officeDocument/2006/relationships/image" Target="../media/image9.tif"/><Relationship Id="rId14" Type="http://schemas.openxmlformats.org/officeDocument/2006/relationships/image" Target="../media/image14.tif"/><Relationship Id="rId22" Type="http://schemas.openxmlformats.org/officeDocument/2006/relationships/image" Target="../media/image22.tif"/><Relationship Id="rId27" Type="http://schemas.openxmlformats.org/officeDocument/2006/relationships/image" Target="../media/image27.tif"/><Relationship Id="rId30" Type="http://schemas.openxmlformats.org/officeDocument/2006/relationships/hyperlink" Target="mailto:info@posit.co" TargetMode="External"/><Relationship Id="rId8" Type="http://schemas.openxmlformats.org/officeDocument/2006/relationships/image" Target="../media/image8.tif"/></Relationships>
</file>

<file path=ppt/slides/_rels/slide2.xml.rels><?xml version="1.0" encoding="UTF-8" standalone="yes"?>
<Relationships xmlns="http://schemas.openxmlformats.org/package/2006/relationships"><Relationship Id="rId8" Type="http://schemas.openxmlformats.org/officeDocument/2006/relationships/image" Target="../media/image35.tif"/><Relationship Id="rId13" Type="http://schemas.openxmlformats.org/officeDocument/2006/relationships/hyperlink" Target="mailto:info@posit.co" TargetMode="External"/><Relationship Id="rId3" Type="http://schemas.openxmlformats.org/officeDocument/2006/relationships/image" Target="../media/image31.tif"/><Relationship Id="rId7" Type="http://schemas.openxmlformats.org/officeDocument/2006/relationships/image" Target="../media/image34.png"/><Relationship Id="rId12" Type="http://schemas.openxmlformats.org/officeDocument/2006/relationships/image" Target="../media/image29.png"/><Relationship Id="rId2" Type="http://schemas.openxmlformats.org/officeDocument/2006/relationships/image" Target="../media/image30.tif"/><Relationship Id="rId16" Type="http://schemas.openxmlformats.org/officeDocument/2006/relationships/hyperlink" Target="https://pos.it/cheatsheets" TargetMode="External"/><Relationship Id="rId1" Type="http://schemas.openxmlformats.org/officeDocument/2006/relationships/slideLayout" Target="../slideLayouts/slideLayout6.xml"/><Relationship Id="rId6" Type="http://schemas.openxmlformats.org/officeDocument/2006/relationships/image" Target="../media/image33.png"/><Relationship Id="rId11" Type="http://schemas.openxmlformats.org/officeDocument/2006/relationships/image" Target="../media/image37.tif"/><Relationship Id="rId5" Type="http://schemas.openxmlformats.org/officeDocument/2006/relationships/image" Target="../media/image32.png"/><Relationship Id="rId15" Type="http://schemas.openxmlformats.org/officeDocument/2006/relationships/hyperlink" Target="https://posit.co/products/open-source/rstudio/" TargetMode="External"/><Relationship Id="rId10" Type="http://schemas.openxmlformats.org/officeDocument/2006/relationships/image" Target="../media/image2.tif"/><Relationship Id="rId4" Type="http://schemas.openxmlformats.org/officeDocument/2006/relationships/hyperlink" Target="https://posit.co/products/enterprise/workbench/" TargetMode="External"/><Relationship Id="rId9" Type="http://schemas.openxmlformats.org/officeDocument/2006/relationships/image" Target="../media/image36.tif"/><Relationship Id="rId14" Type="http://schemas.openxmlformats.org/officeDocument/2006/relationships/hyperlink" Target="http://posit.c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6" name="Agrupar"/>
          <p:cNvGrpSpPr/>
          <p:nvPr/>
        </p:nvGrpSpPr>
        <p:grpSpPr>
          <a:xfrm>
            <a:off x="8383487" y="-1013161"/>
            <a:ext cx="6157893" cy="3553962"/>
            <a:chOff x="0" y="51032"/>
            <a:chExt cx="6157891" cy="3553961"/>
          </a:xfrm>
        </p:grpSpPr>
        <p:grpSp>
          <p:nvGrpSpPr>
            <p:cNvPr id="134" name="Agrupar"/>
            <p:cNvGrpSpPr/>
            <p:nvPr/>
          </p:nvGrpSpPr>
          <p:grpSpPr>
            <a:xfrm>
              <a:off x="23293" y="51032"/>
              <a:ext cx="6134599" cy="2980091"/>
              <a:chOff x="0" y="51032"/>
              <a:chExt cx="6134598" cy="2980090"/>
            </a:xfrm>
          </p:grpSpPr>
          <p:sp>
            <p:nvSpPr>
              <p:cNvPr id="119" name="Triángulo"/>
              <p:cNvSpPr/>
              <p:nvPr/>
            </p:nvSpPr>
            <p:spPr>
              <a:xfrm rot="1800000">
                <a:off x="1177377" y="304285"/>
                <a:ext cx="1319509" cy="1143860"/>
              </a:xfrm>
              <a:prstGeom prst="triangle">
                <a:avLst/>
              </a:prstGeom>
              <a:solidFill>
                <a:srgbClr val="83AAD7"/>
              </a:solidFill>
              <a:ln w="3175"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0" name="Círculo"/>
              <p:cNvSpPr/>
              <p:nvPr/>
            </p:nvSpPr>
            <p:spPr>
              <a:xfrm flipH="1">
                <a:off x="1550782" y="838357"/>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1" name="Círculo"/>
              <p:cNvSpPr/>
              <p:nvPr/>
            </p:nvSpPr>
            <p:spPr>
              <a:xfrm flipH="1">
                <a:off x="0" y="819778"/>
                <a:ext cx="422089" cy="422090"/>
              </a:xfrm>
              <a:prstGeom prst="ellipse">
                <a:avLst/>
              </a:prstGeom>
              <a:solidFill>
                <a:srgbClr val="83AAD7">
                  <a:alpha val="50458"/>
                </a:srgbClr>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2" name="Triángulo"/>
              <p:cNvSpPr/>
              <p:nvPr/>
            </p:nvSpPr>
            <p:spPr>
              <a:xfrm rot="19800000">
                <a:off x="2896973" y="973389"/>
                <a:ext cx="1319509" cy="1143860"/>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3" name="Triángulo"/>
              <p:cNvSpPr/>
              <p:nvPr/>
            </p:nvSpPr>
            <p:spPr>
              <a:xfrm rot="1800000">
                <a:off x="3470359" y="1634009"/>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4" name="Círculo"/>
              <p:cNvSpPr/>
              <p:nvPr/>
            </p:nvSpPr>
            <p:spPr>
              <a:xfrm flipH="1">
                <a:off x="3461021" y="1507461"/>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5" name="Círculo"/>
              <p:cNvSpPr/>
              <p:nvPr/>
            </p:nvSpPr>
            <p:spPr>
              <a:xfrm flipH="1">
                <a:off x="3843763" y="2168082"/>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6" name="Triángulo"/>
              <p:cNvSpPr/>
              <p:nvPr/>
            </p:nvSpPr>
            <p:spPr>
              <a:xfrm rot="1800000">
                <a:off x="3470359" y="312963"/>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7" name="Círculo"/>
              <p:cNvSpPr/>
              <p:nvPr/>
            </p:nvSpPr>
            <p:spPr>
              <a:xfrm flipH="1">
                <a:off x="3843763" y="847036"/>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8" name="Triángulo"/>
              <p:cNvSpPr/>
              <p:nvPr/>
            </p:nvSpPr>
            <p:spPr>
              <a:xfrm rot="19800000">
                <a:off x="4044130" y="318647"/>
                <a:ext cx="1319509" cy="1143861"/>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29" name="Círculo"/>
              <p:cNvSpPr/>
              <p:nvPr/>
            </p:nvSpPr>
            <p:spPr>
              <a:xfrm flipH="1">
                <a:off x="4608178" y="852720"/>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30" name="Triángulo"/>
              <p:cNvSpPr/>
              <p:nvPr/>
            </p:nvSpPr>
            <p:spPr>
              <a:xfrm rot="1800000">
                <a:off x="4617515" y="979268"/>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31" name="Círculo"/>
              <p:cNvSpPr/>
              <p:nvPr/>
            </p:nvSpPr>
            <p:spPr>
              <a:xfrm flipH="1">
                <a:off x="4990920" y="1513341"/>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32" name="Triángulo"/>
              <p:cNvSpPr/>
              <p:nvPr/>
            </p:nvSpPr>
            <p:spPr>
              <a:xfrm rot="19800000">
                <a:off x="1751148" y="309969"/>
                <a:ext cx="1319510" cy="1143860"/>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133" name="Círculo"/>
              <p:cNvSpPr/>
              <p:nvPr/>
            </p:nvSpPr>
            <p:spPr>
              <a:xfrm flipH="1">
                <a:off x="2315196" y="844041"/>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grpSp>
        <p:sp>
          <p:nvSpPr>
            <p:cNvPr id="135" name="Rectángulo"/>
            <p:cNvSpPr/>
            <p:nvPr/>
          </p:nvSpPr>
          <p:spPr>
            <a:xfrm>
              <a:off x="0" y="1038072"/>
              <a:ext cx="5593304" cy="2566922"/>
            </a:xfrm>
            <a:prstGeom prst="rect">
              <a:avLst/>
            </a:prstGeom>
            <a:gradFill flip="none" rotWithShape="1">
              <a:gsLst>
                <a:gs pos="0">
                  <a:srgbClr val="FFFFFF">
                    <a:alpha val="0"/>
                  </a:srgbClr>
                </a:gs>
                <a:gs pos="20382">
                  <a:srgbClr val="FFFFFF">
                    <a:alpha val="45796"/>
                  </a:srgbClr>
                </a:gs>
                <a:gs pos="35803">
                  <a:srgbClr val="FFFFFF">
                    <a:alpha val="72898"/>
                  </a:srgbClr>
                </a:gs>
                <a:gs pos="55434">
                  <a:srgbClr val="FFFFFF"/>
                </a:gs>
              </a:gsLst>
              <a:path path="shape">
                <a:fillToRect l="52462" t="-2372" r="47537" b="102372"/>
              </a:path>
            </a:gra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grpSp>
      <p:pic>
        <p:nvPicPr>
          <p:cNvPr id="137" name="pasted-image.tiff" descr="pasted-image.tiff"/>
          <p:cNvPicPr>
            <a:picLocks noChangeAspect="1"/>
          </p:cNvPicPr>
          <p:nvPr/>
        </p:nvPicPr>
        <p:blipFill>
          <a:blip r:embed="rId2"/>
          <a:stretch>
            <a:fillRect/>
          </a:stretch>
        </p:blipFill>
        <p:spPr>
          <a:xfrm>
            <a:off x="12306300" y="203200"/>
            <a:ext cx="1371600" cy="1590261"/>
          </a:xfrm>
          <a:prstGeom prst="rect">
            <a:avLst/>
          </a:prstGeom>
          <a:ln w="12700">
            <a:miter lim="400000"/>
          </a:ln>
        </p:spPr>
      </p:pic>
      <p:pic>
        <p:nvPicPr>
          <p:cNvPr id="138" name="pasted-image.tiff" descr="pasted-image.tiff"/>
          <p:cNvPicPr>
            <a:picLocks noChangeAspect="1"/>
          </p:cNvPicPr>
          <p:nvPr/>
        </p:nvPicPr>
        <p:blipFill>
          <a:blip r:embed="rId3"/>
          <a:stretch>
            <a:fillRect/>
          </a:stretch>
        </p:blipFill>
        <p:spPr>
          <a:xfrm>
            <a:off x="513826" y="1519426"/>
            <a:ext cx="393701" cy="454817"/>
          </a:xfrm>
          <a:prstGeom prst="rect">
            <a:avLst/>
          </a:prstGeom>
          <a:ln w="12700">
            <a:miter lim="400000"/>
          </a:ln>
        </p:spPr>
      </p:pic>
      <p:pic>
        <p:nvPicPr>
          <p:cNvPr id="139" name="pasted-image.tiff" descr="pasted-image.tiff"/>
          <p:cNvPicPr>
            <a:picLocks noChangeAspect="1"/>
          </p:cNvPicPr>
          <p:nvPr/>
        </p:nvPicPr>
        <p:blipFill>
          <a:blip r:embed="rId4"/>
          <a:stretch>
            <a:fillRect/>
          </a:stretch>
        </p:blipFill>
        <p:spPr>
          <a:xfrm>
            <a:off x="917024" y="1519426"/>
            <a:ext cx="381001" cy="441740"/>
          </a:xfrm>
          <a:prstGeom prst="rect">
            <a:avLst/>
          </a:prstGeom>
          <a:ln w="12700">
            <a:miter lim="400000"/>
          </a:ln>
        </p:spPr>
      </p:pic>
      <p:grpSp>
        <p:nvGrpSpPr>
          <p:cNvPr id="154" name="Agrupar"/>
          <p:cNvGrpSpPr/>
          <p:nvPr/>
        </p:nvGrpSpPr>
        <p:grpSpPr>
          <a:xfrm>
            <a:off x="3498977" y="2006855"/>
            <a:ext cx="6959601" cy="4349752"/>
            <a:chOff x="0" y="0"/>
            <a:chExt cx="6959600" cy="4349750"/>
          </a:xfrm>
        </p:grpSpPr>
        <p:grpSp>
          <p:nvGrpSpPr>
            <p:cNvPr id="152" name="Agrupar"/>
            <p:cNvGrpSpPr/>
            <p:nvPr/>
          </p:nvGrpSpPr>
          <p:grpSpPr>
            <a:xfrm>
              <a:off x="0" y="0"/>
              <a:ext cx="6959600" cy="4349751"/>
              <a:chOff x="0" y="0"/>
              <a:chExt cx="6959600" cy="4349750"/>
            </a:xfrm>
          </p:grpSpPr>
          <p:grpSp>
            <p:nvGrpSpPr>
              <p:cNvPr id="150" name="Agrupar"/>
              <p:cNvGrpSpPr/>
              <p:nvPr/>
            </p:nvGrpSpPr>
            <p:grpSpPr>
              <a:xfrm>
                <a:off x="0" y="0"/>
                <a:ext cx="6959600" cy="4349751"/>
                <a:chOff x="0" y="0"/>
                <a:chExt cx="6959600" cy="4349750"/>
              </a:xfrm>
            </p:grpSpPr>
            <p:grpSp>
              <p:nvGrpSpPr>
                <p:cNvPr id="146" name="Agrupar"/>
                <p:cNvGrpSpPr/>
                <p:nvPr/>
              </p:nvGrpSpPr>
              <p:grpSpPr>
                <a:xfrm>
                  <a:off x="0" y="0"/>
                  <a:ext cx="6959600" cy="4349751"/>
                  <a:chOff x="0" y="0"/>
                  <a:chExt cx="6959600" cy="4349750"/>
                </a:xfrm>
              </p:grpSpPr>
              <p:grpSp>
                <p:nvGrpSpPr>
                  <p:cNvPr id="144" name="Agrupar"/>
                  <p:cNvGrpSpPr/>
                  <p:nvPr/>
                </p:nvGrpSpPr>
                <p:grpSpPr>
                  <a:xfrm>
                    <a:off x="0" y="0"/>
                    <a:ext cx="6959600" cy="4349751"/>
                    <a:chOff x="0" y="0"/>
                    <a:chExt cx="6959600" cy="4349750"/>
                  </a:xfrm>
                </p:grpSpPr>
                <p:grpSp>
                  <p:nvGrpSpPr>
                    <p:cNvPr id="142" name="Agrupar"/>
                    <p:cNvGrpSpPr/>
                    <p:nvPr/>
                  </p:nvGrpSpPr>
                  <p:grpSpPr>
                    <a:xfrm>
                      <a:off x="0" y="0"/>
                      <a:ext cx="6959600" cy="4349751"/>
                      <a:chOff x="0" y="0"/>
                      <a:chExt cx="6959600" cy="4349750"/>
                    </a:xfrm>
                  </p:grpSpPr>
                  <p:pic>
                    <p:nvPicPr>
                      <p:cNvPr id="140" name="pasted-image.tiff" descr="pasted-image.tiff"/>
                      <p:cNvPicPr>
                        <a:picLocks noChangeAspect="1"/>
                      </p:cNvPicPr>
                      <p:nvPr/>
                    </p:nvPicPr>
                    <p:blipFill>
                      <a:blip r:embed="rId5"/>
                      <a:stretch>
                        <a:fillRect/>
                      </a:stretch>
                    </p:blipFill>
                    <p:spPr>
                      <a:xfrm>
                        <a:off x="0" y="0"/>
                        <a:ext cx="6959600" cy="4349751"/>
                      </a:xfrm>
                      <a:prstGeom prst="rect">
                        <a:avLst/>
                      </a:prstGeom>
                      <a:ln w="12700" cap="flat">
                        <a:solidFill>
                          <a:srgbClr val="53585F"/>
                        </a:solidFill>
                        <a:prstDash val="solid"/>
                        <a:miter lim="400000"/>
                      </a:ln>
                      <a:effectLst>
                        <a:outerShdw blurRad="50800" dist="38100" dir="8100000" rotWithShape="0">
                          <a:srgbClr val="000000">
                            <a:alpha val="50000"/>
                          </a:srgbClr>
                        </a:outerShdw>
                      </a:effectLst>
                    </p:spPr>
                  </p:pic>
                  <p:sp>
                    <p:nvSpPr>
                      <p:cNvPr id="141" name="Rectángulo"/>
                      <p:cNvSpPr/>
                      <p:nvPr/>
                    </p:nvSpPr>
                    <p:spPr>
                      <a:xfrm>
                        <a:off x="4679822" y="774444"/>
                        <a:ext cx="1378094" cy="333230"/>
                      </a:xfrm>
                      <a:prstGeom prst="rect">
                        <a:avLst/>
                      </a:prstGeom>
                      <a:solidFill>
                        <a:srgbClr val="FFFFFF"/>
                      </a:solidFill>
                      <a:ln w="12700" cap="flat">
                        <a:noFill/>
                        <a:miter lim="400000"/>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grpSp>
                <p:sp>
                  <p:nvSpPr>
                    <p:cNvPr id="143" name="Rectángulo"/>
                    <p:cNvSpPr/>
                    <p:nvPr/>
                  </p:nvSpPr>
                  <p:spPr>
                    <a:xfrm>
                      <a:off x="3630960" y="2940295"/>
                      <a:ext cx="3209325" cy="511642"/>
                    </a:xfrm>
                    <a:prstGeom prst="rect">
                      <a:avLst/>
                    </a:prstGeom>
                    <a:solidFill>
                      <a:srgbClr val="FFFFFF"/>
                    </a:solidFill>
                    <a:ln w="12700" cap="flat">
                      <a:noFill/>
                      <a:miter lim="400000"/>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grpSp>
              <p:pic>
                <p:nvPicPr>
                  <p:cNvPr id="145" name="pasted-image.tiff" descr="pasted-image.tiff"/>
                  <p:cNvPicPr>
                    <a:picLocks noChangeAspect="1"/>
                  </p:cNvPicPr>
                  <p:nvPr/>
                </p:nvPicPr>
                <p:blipFill>
                  <a:blip r:embed="rId6"/>
                  <a:stretch>
                    <a:fillRect/>
                  </a:stretch>
                </p:blipFill>
                <p:spPr>
                  <a:xfrm>
                    <a:off x="368059" y="974395"/>
                    <a:ext cx="430047" cy="427589"/>
                  </a:xfrm>
                  <a:prstGeom prst="rect">
                    <a:avLst/>
                  </a:prstGeom>
                  <a:ln w="12700" cap="flat">
                    <a:noFill/>
                    <a:miter lim="400000"/>
                  </a:ln>
                  <a:effectLst/>
                </p:spPr>
              </p:pic>
            </p:grpSp>
            <p:pic>
              <p:nvPicPr>
                <p:cNvPr id="147" name="pasted-image.tiff" descr="pasted-image.tiff"/>
                <p:cNvPicPr>
                  <a:picLocks noChangeAspect="1"/>
                </p:cNvPicPr>
                <p:nvPr/>
              </p:nvPicPr>
              <p:blipFill>
                <a:blip r:embed="rId7"/>
                <a:stretch>
                  <a:fillRect/>
                </a:stretch>
              </p:blipFill>
              <p:spPr>
                <a:xfrm>
                  <a:off x="363104" y="2310358"/>
                  <a:ext cx="815466" cy="369776"/>
                </a:xfrm>
                <a:prstGeom prst="rect">
                  <a:avLst/>
                </a:prstGeom>
                <a:ln w="3175" cap="flat">
                  <a:solidFill>
                    <a:srgbClr val="53585F"/>
                  </a:solidFill>
                  <a:prstDash val="solid"/>
                  <a:miter lim="400000"/>
                </a:ln>
                <a:effectLst/>
              </p:spPr>
            </p:pic>
            <p:pic>
              <p:nvPicPr>
                <p:cNvPr id="148" name="pasted-image.tiff" descr="pasted-image.tiff"/>
                <p:cNvPicPr>
                  <a:picLocks noChangeAspect="1"/>
                </p:cNvPicPr>
                <p:nvPr/>
              </p:nvPicPr>
              <p:blipFill>
                <a:blip r:embed="rId8"/>
                <a:stretch>
                  <a:fillRect/>
                </a:stretch>
              </p:blipFill>
              <p:spPr>
                <a:xfrm>
                  <a:off x="1196226" y="2310358"/>
                  <a:ext cx="1093760" cy="205495"/>
                </a:xfrm>
                <a:prstGeom prst="rect">
                  <a:avLst/>
                </a:prstGeom>
                <a:ln w="3175" cap="flat">
                  <a:solidFill>
                    <a:srgbClr val="A6AAA9"/>
                  </a:solidFill>
                  <a:prstDash val="solid"/>
                  <a:miter lim="400000"/>
                </a:ln>
                <a:effectLst/>
              </p:spPr>
            </p:pic>
            <p:pic>
              <p:nvPicPr>
                <p:cNvPr id="149" name="pasted-image.tiff" descr="pasted-image.tiff"/>
                <p:cNvPicPr>
                  <a:picLocks noChangeAspect="1"/>
                </p:cNvPicPr>
                <p:nvPr/>
              </p:nvPicPr>
              <p:blipFill>
                <a:blip r:embed="rId9"/>
                <a:stretch>
                  <a:fillRect/>
                </a:stretch>
              </p:blipFill>
              <p:spPr>
                <a:xfrm>
                  <a:off x="153508" y="3774144"/>
                  <a:ext cx="708313" cy="364497"/>
                </a:xfrm>
                <a:prstGeom prst="rect">
                  <a:avLst/>
                </a:prstGeom>
                <a:ln w="6350" cap="flat">
                  <a:solidFill>
                    <a:srgbClr val="A6AAA9"/>
                  </a:solidFill>
                  <a:prstDash val="solid"/>
                  <a:miter lim="400000"/>
                </a:ln>
                <a:effectLst/>
              </p:spPr>
            </p:pic>
          </p:grpSp>
          <p:pic>
            <p:nvPicPr>
              <p:cNvPr id="151" name="pasted-image.tiff" descr="pasted-image.tiff"/>
              <p:cNvPicPr>
                <a:picLocks noChangeAspect="1"/>
              </p:cNvPicPr>
              <p:nvPr/>
            </p:nvPicPr>
            <p:blipFill>
              <a:blip r:embed="rId10"/>
              <a:stretch>
                <a:fillRect/>
              </a:stretch>
            </p:blipFill>
            <p:spPr>
              <a:xfrm>
                <a:off x="3603681" y="1266378"/>
                <a:ext cx="3302001" cy="714469"/>
              </a:xfrm>
              <a:prstGeom prst="rect">
                <a:avLst/>
              </a:prstGeom>
              <a:ln w="12700" cap="flat">
                <a:noFill/>
                <a:miter lim="400000"/>
              </a:ln>
              <a:effectLst/>
            </p:spPr>
          </p:pic>
        </p:grpSp>
        <p:pic>
          <p:nvPicPr>
            <p:cNvPr id="153" name="pasted-image.tiff" descr="pasted-image.tiff"/>
            <p:cNvPicPr>
              <a:picLocks noChangeAspect="1"/>
            </p:cNvPicPr>
            <p:nvPr/>
          </p:nvPicPr>
          <p:blipFill>
            <a:blip r:embed="rId11"/>
            <a:stretch>
              <a:fillRect/>
            </a:stretch>
          </p:blipFill>
          <p:spPr>
            <a:xfrm>
              <a:off x="5111050" y="2685485"/>
              <a:ext cx="900841" cy="900842"/>
            </a:xfrm>
            <a:prstGeom prst="rect">
              <a:avLst/>
            </a:prstGeom>
            <a:ln w="6350" cap="flat">
              <a:solidFill>
                <a:srgbClr val="A6AAA9"/>
              </a:solidFill>
              <a:prstDash val="solid"/>
              <a:miter lim="400000"/>
            </a:ln>
            <a:effectLst/>
          </p:spPr>
        </p:pic>
      </p:grpSp>
      <p:sp>
        <p:nvSpPr>
          <p:cNvPr id="155" name="Search inside environment"/>
          <p:cNvSpPr txBox="1"/>
          <p:nvPr/>
        </p:nvSpPr>
        <p:spPr>
          <a:xfrm>
            <a:off x="9228713" y="2607238"/>
            <a:ext cx="860926"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Buscar dentro del entorno</a:t>
            </a:r>
            <a:endParaRPr sz="900" dirty="0"/>
          </a:p>
        </p:txBody>
      </p:sp>
      <p:sp>
        <p:nvSpPr>
          <p:cNvPr id="156" name="Syntax highlighting based on your file's extension"/>
          <p:cNvSpPr txBox="1"/>
          <p:nvPr/>
        </p:nvSpPr>
        <p:spPr>
          <a:xfrm>
            <a:off x="5113549" y="3571832"/>
            <a:ext cx="1458689"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900"/>
              <a:t>Resaltado de sintaxis basado en la extensión del archivo</a:t>
            </a:r>
            <a:endParaRPr sz="900" dirty="0"/>
          </a:p>
        </p:txBody>
      </p:sp>
      <p:sp>
        <p:nvSpPr>
          <p:cNvPr id="157" name="Code diagnostics that appear in the margin. Hover over diagnostic symbols for details."/>
          <p:cNvSpPr txBox="1"/>
          <p:nvPr/>
        </p:nvSpPr>
        <p:spPr>
          <a:xfrm>
            <a:off x="4679305" y="3254554"/>
            <a:ext cx="2368061"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a:t>Diagnósticos de código que aparecen en el margen. Coloque el cursor sobre los símbolos de diagnóstico para obtener más información.</a:t>
            </a:r>
            <a:endParaRPr sz="800" dirty="0"/>
          </a:p>
        </p:txBody>
      </p:sp>
      <p:sp>
        <p:nvSpPr>
          <p:cNvPr id="158" name="Tab completion to finish function names, file paths, arguments, and more."/>
          <p:cNvSpPr txBox="1"/>
          <p:nvPr/>
        </p:nvSpPr>
        <p:spPr>
          <a:xfrm>
            <a:off x="4888745" y="3928359"/>
            <a:ext cx="2165952"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a:t>Finalización con tabulación para finalizar los nombres de las funciones, las rutas de los archivos, los argumentos, etc.</a:t>
            </a:r>
            <a:endParaRPr sz="800" dirty="0"/>
          </a:p>
        </p:txBody>
      </p:sp>
      <p:sp>
        <p:nvSpPr>
          <p:cNvPr id="159" name="Multi-language code snippets to quickly use common blocks of code."/>
          <p:cNvSpPr txBox="1"/>
          <p:nvPr/>
        </p:nvSpPr>
        <p:spPr>
          <a:xfrm>
            <a:off x="4980911" y="4498068"/>
            <a:ext cx="2023394"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pt-BR" sz="800"/>
              <a:t>Fragmentos de código multilingües para usar rápidamente bloques de código comunes.</a:t>
            </a:r>
            <a:endParaRPr sz="800" dirty="0"/>
          </a:p>
        </p:txBody>
      </p:sp>
      <p:sp>
        <p:nvSpPr>
          <p:cNvPr id="160" name="Open in new window"/>
          <p:cNvSpPr txBox="1"/>
          <p:nvPr/>
        </p:nvSpPr>
        <p:spPr>
          <a:xfrm>
            <a:off x="4110580" y="1504912"/>
            <a:ext cx="846414" cy="307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Abrir en ventana nueva</a:t>
            </a:r>
            <a:endParaRPr sz="800" dirty="0"/>
          </a:p>
        </p:txBody>
      </p:sp>
      <p:sp>
        <p:nvSpPr>
          <p:cNvPr id="161" name="Save"/>
          <p:cNvSpPr txBox="1"/>
          <p:nvPr/>
        </p:nvSpPr>
        <p:spPr>
          <a:xfrm>
            <a:off x="4771969" y="1488116"/>
            <a:ext cx="508600" cy="2086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Guardar</a:t>
            </a:r>
            <a:endParaRPr sz="800" dirty="0"/>
          </a:p>
        </p:txBody>
      </p:sp>
      <p:sp>
        <p:nvSpPr>
          <p:cNvPr id="162" name="Find and replace"/>
          <p:cNvSpPr txBox="1"/>
          <p:nvPr/>
        </p:nvSpPr>
        <p:spPr>
          <a:xfrm>
            <a:off x="5207348" y="1517223"/>
            <a:ext cx="614484" cy="282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Buscar y reemplazar</a:t>
            </a:r>
            <a:endParaRPr sz="700" dirty="0"/>
          </a:p>
        </p:txBody>
      </p:sp>
      <p:sp>
        <p:nvSpPr>
          <p:cNvPr id="163" name="Compile as notebook"/>
          <p:cNvSpPr txBox="1"/>
          <p:nvPr/>
        </p:nvSpPr>
        <p:spPr>
          <a:xfrm>
            <a:off x="5808961" y="1517223"/>
            <a:ext cx="737777" cy="282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Compilar como bloc de notas</a:t>
            </a:r>
            <a:endParaRPr sz="700"/>
          </a:p>
        </p:txBody>
      </p:sp>
      <p:sp>
        <p:nvSpPr>
          <p:cNvPr id="164" name="Run selected code"/>
          <p:cNvSpPr txBox="1"/>
          <p:nvPr/>
        </p:nvSpPr>
        <p:spPr>
          <a:xfrm>
            <a:off x="6476411" y="1540174"/>
            <a:ext cx="737777" cy="3687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Ejecutar el código seleccionado</a:t>
            </a:r>
            <a:endParaRPr sz="700" dirty="0"/>
          </a:p>
        </p:txBody>
      </p:sp>
      <p:sp>
        <p:nvSpPr>
          <p:cNvPr id="165" name="Re-run previous code"/>
          <p:cNvSpPr txBox="1"/>
          <p:nvPr/>
        </p:nvSpPr>
        <p:spPr>
          <a:xfrm>
            <a:off x="4233221" y="2535486"/>
            <a:ext cx="886337"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a:t>Volver a ejecutar el código anterior</a:t>
            </a:r>
            <a:endParaRPr sz="800" dirty="0"/>
          </a:p>
        </p:txBody>
      </p:sp>
      <p:sp>
        <p:nvSpPr>
          <p:cNvPr id="166" name="Source with or  w/out Echo or  as a Local Job"/>
          <p:cNvSpPr txBox="1"/>
          <p:nvPr/>
        </p:nvSpPr>
        <p:spPr>
          <a:xfrm>
            <a:off x="5610072" y="2549729"/>
            <a:ext cx="892072"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nSpc>
                <a:spcPct val="80000"/>
              </a:lnSpc>
              <a:spcBef>
                <a:spcPts val="300"/>
              </a:spcBef>
              <a:buClr>
                <a:schemeClr val="accent4">
                  <a:hueOff val="384618"/>
                  <a:satOff val="3869"/>
                  <a:lumOff val="5802"/>
                </a:schemeClr>
              </a:buClr>
              <a:defRPr sz="1000" b="0">
                <a:solidFill>
                  <a:schemeClr val="accent6">
                    <a:lumOff val="-8741"/>
                  </a:schemeClr>
                </a:solidFill>
              </a:defRPr>
            </a:pPr>
            <a:r>
              <a:rPr lang="es-ES" sz="800"/>
              <a:t>Fuente con o sin Echo o como un trabajo local</a:t>
            </a:r>
            <a:endParaRPr sz="800" dirty="0"/>
          </a:p>
        </p:txBody>
      </p:sp>
      <p:sp>
        <p:nvSpPr>
          <p:cNvPr id="167" name="Show file outline"/>
          <p:cNvSpPr txBox="1"/>
          <p:nvPr/>
        </p:nvSpPr>
        <p:spPr>
          <a:xfrm>
            <a:off x="6426644" y="2544466"/>
            <a:ext cx="635293"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a:t>Mostrar esquema de archivo</a:t>
            </a:r>
            <a:endParaRPr sz="800" dirty="0"/>
          </a:p>
        </p:txBody>
      </p:sp>
      <p:sp>
        <p:nvSpPr>
          <p:cNvPr id="168" name="Jump to function in file"/>
          <p:cNvSpPr txBox="1"/>
          <p:nvPr/>
        </p:nvSpPr>
        <p:spPr>
          <a:xfrm>
            <a:off x="3841565" y="4864431"/>
            <a:ext cx="1562230" cy="2086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dirty="0"/>
              <a:t>Saltar a la función en el archivo</a:t>
            </a:r>
            <a:endParaRPr sz="800" dirty="0"/>
          </a:p>
        </p:txBody>
      </p:sp>
      <p:sp>
        <p:nvSpPr>
          <p:cNvPr id="169" name="Change file type"/>
          <p:cNvSpPr txBox="1"/>
          <p:nvPr/>
        </p:nvSpPr>
        <p:spPr>
          <a:xfrm>
            <a:off x="6081185" y="4815187"/>
            <a:ext cx="1042867" cy="307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6">
                    <a:lumOff val="-8741"/>
                  </a:schemeClr>
                </a:solidFill>
              </a:defRPr>
            </a:lvl1pPr>
          </a:lstStyle>
          <a:p>
            <a:r>
              <a:rPr lang="es-ES" sz="800"/>
              <a:t>Cambiar el tipo de archivo</a:t>
            </a:r>
            <a:endParaRPr sz="800" dirty="0"/>
          </a:p>
        </p:txBody>
      </p:sp>
      <p:sp>
        <p:nvSpPr>
          <p:cNvPr id="170" name="Navigate backwards/forwards"/>
          <p:cNvSpPr txBox="1"/>
          <p:nvPr/>
        </p:nvSpPr>
        <p:spPr>
          <a:xfrm>
            <a:off x="3403185" y="1469924"/>
            <a:ext cx="736501" cy="5041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Navegar hacia atrás/hacia adelante</a:t>
            </a:r>
            <a:endParaRPr sz="800" dirty="0"/>
          </a:p>
        </p:txBody>
      </p:sp>
      <p:sp>
        <p:nvSpPr>
          <p:cNvPr id="171" name="A File browser keyed to your working directory. Click on file or directory name to open."/>
          <p:cNvSpPr txBox="1"/>
          <p:nvPr/>
        </p:nvSpPr>
        <p:spPr>
          <a:xfrm>
            <a:off x="7063560" y="5698093"/>
            <a:ext cx="2669966"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Un explorador de archivos con la clave de su directorio de trabajo. Haga clic en el nombre del archivo o directorio para abrirlo.</a:t>
            </a:r>
            <a:endParaRPr sz="900" dirty="0"/>
          </a:p>
        </p:txBody>
      </p:sp>
      <p:sp>
        <p:nvSpPr>
          <p:cNvPr id="172" name="Path to displayed directory"/>
          <p:cNvSpPr txBox="1"/>
          <p:nvPr/>
        </p:nvSpPr>
        <p:spPr>
          <a:xfrm>
            <a:off x="7063560" y="5229280"/>
            <a:ext cx="1615509" cy="307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dirty="0"/>
              <a:t>Ruta de acceso al directorio mostrado</a:t>
            </a:r>
            <a:endParaRPr sz="800" dirty="0"/>
          </a:p>
        </p:txBody>
      </p:sp>
      <p:sp>
        <p:nvSpPr>
          <p:cNvPr id="173" name="Create folder"/>
          <p:cNvSpPr txBox="1"/>
          <p:nvPr/>
        </p:nvSpPr>
        <p:spPr>
          <a:xfrm>
            <a:off x="7088960" y="4979645"/>
            <a:ext cx="461912" cy="307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dirty="0"/>
              <a:t>Crear carpeta</a:t>
            </a:r>
            <a:endParaRPr sz="800" dirty="0"/>
          </a:p>
        </p:txBody>
      </p:sp>
      <p:sp>
        <p:nvSpPr>
          <p:cNvPr id="174" name="Delete file"/>
          <p:cNvSpPr txBox="1"/>
          <p:nvPr/>
        </p:nvSpPr>
        <p:spPr>
          <a:xfrm>
            <a:off x="7567892" y="4976859"/>
            <a:ext cx="530989"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Eliminar archivo</a:t>
            </a:r>
            <a:endParaRPr sz="900" dirty="0"/>
          </a:p>
        </p:txBody>
      </p:sp>
      <p:sp>
        <p:nvSpPr>
          <p:cNvPr id="175" name="Rename file"/>
          <p:cNvSpPr txBox="1"/>
          <p:nvPr/>
        </p:nvSpPr>
        <p:spPr>
          <a:xfrm>
            <a:off x="8015598" y="4958393"/>
            <a:ext cx="566000" cy="3687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700"/>
              <a:t>Cambiar el nombre del archivo</a:t>
            </a:r>
            <a:endParaRPr sz="700" dirty="0"/>
          </a:p>
        </p:txBody>
      </p:sp>
      <p:sp>
        <p:nvSpPr>
          <p:cNvPr id="176" name="Change  directory"/>
          <p:cNvSpPr txBox="1"/>
          <p:nvPr/>
        </p:nvSpPr>
        <p:spPr>
          <a:xfrm>
            <a:off x="9737147" y="4955903"/>
            <a:ext cx="614483"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Cambiar directorio</a:t>
            </a:r>
            <a:endParaRPr sz="900" dirty="0"/>
          </a:p>
        </p:txBody>
      </p:sp>
      <p:sp>
        <p:nvSpPr>
          <p:cNvPr id="177" name="Displays saved objects by type with short description"/>
          <p:cNvSpPr txBox="1"/>
          <p:nvPr/>
        </p:nvSpPr>
        <p:spPr>
          <a:xfrm>
            <a:off x="7076260" y="3920028"/>
            <a:ext cx="1599975" cy="4795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a:t>Muestra los objetos guardados por tipo con una breve descripción</a:t>
            </a:r>
            <a:endParaRPr dirty="0"/>
          </a:p>
        </p:txBody>
      </p:sp>
      <p:sp>
        <p:nvSpPr>
          <p:cNvPr id="178" name="View function source code"/>
          <p:cNvSpPr txBox="1"/>
          <p:nvPr/>
        </p:nvSpPr>
        <p:spPr>
          <a:xfrm>
            <a:off x="9557105" y="3995061"/>
            <a:ext cx="852548"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a:t>Ver el código fuente de la función</a:t>
            </a:r>
            <a:endParaRPr sz="800" dirty="0"/>
          </a:p>
        </p:txBody>
      </p:sp>
      <p:sp>
        <p:nvSpPr>
          <p:cNvPr id="179" name="View in data viewer"/>
          <p:cNvSpPr txBox="1"/>
          <p:nvPr/>
        </p:nvSpPr>
        <p:spPr>
          <a:xfrm>
            <a:off x="8711227" y="4031994"/>
            <a:ext cx="856412"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Ver en el visor de datos</a:t>
            </a:r>
            <a:endParaRPr sz="900" dirty="0"/>
          </a:p>
        </p:txBody>
      </p:sp>
      <p:sp>
        <p:nvSpPr>
          <p:cNvPr id="180" name="Load workspace"/>
          <p:cNvSpPr txBox="1"/>
          <p:nvPr/>
        </p:nvSpPr>
        <p:spPr>
          <a:xfrm>
            <a:off x="7091315" y="2626344"/>
            <a:ext cx="762001" cy="282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700"/>
              <a:t>Cargar espacio de trabajo</a:t>
            </a:r>
            <a:endParaRPr sz="700" dirty="0"/>
          </a:p>
        </p:txBody>
      </p:sp>
      <p:sp>
        <p:nvSpPr>
          <p:cNvPr id="181" name="Save workspace"/>
          <p:cNvSpPr txBox="1"/>
          <p:nvPr/>
        </p:nvSpPr>
        <p:spPr>
          <a:xfrm>
            <a:off x="7790721" y="2563825"/>
            <a:ext cx="810343"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a:t>Guardar espacio de trabajo</a:t>
            </a:r>
            <a:endParaRPr sz="800" dirty="0"/>
          </a:p>
        </p:txBody>
      </p:sp>
      <p:sp>
        <p:nvSpPr>
          <p:cNvPr id="182" name="Import data with wizard"/>
          <p:cNvSpPr txBox="1"/>
          <p:nvPr/>
        </p:nvSpPr>
        <p:spPr>
          <a:xfrm>
            <a:off x="7062343" y="1437201"/>
            <a:ext cx="765716"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p>
            <a:pPr>
              <a:lnSpc>
                <a:spcPct val="80000"/>
              </a:lnSpc>
              <a:spcBef>
                <a:spcPts val="300"/>
              </a:spcBef>
              <a:buClr>
                <a:schemeClr val="accent4">
                  <a:hueOff val="384618"/>
                  <a:satOff val="3869"/>
                  <a:lumOff val="5802"/>
                </a:schemeClr>
              </a:buClr>
              <a:defRPr sz="1000" b="0">
                <a:solidFill>
                  <a:srgbClr val="000000"/>
                </a:solidFill>
              </a:defRPr>
            </a:pPr>
            <a:r>
              <a:rPr lang="es-ES" sz="900"/>
              <a:t>Importar datos con el asistente</a:t>
            </a:r>
            <a:endParaRPr sz="900" dirty="0"/>
          </a:p>
        </p:txBody>
      </p:sp>
      <p:sp>
        <p:nvSpPr>
          <p:cNvPr id="183" name="Clear R workspace"/>
          <p:cNvSpPr txBox="1"/>
          <p:nvPr/>
        </p:nvSpPr>
        <p:spPr>
          <a:xfrm>
            <a:off x="8437384" y="2566475"/>
            <a:ext cx="860926"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a:t>Borrar el espacio de trabajo de R</a:t>
            </a:r>
            <a:endParaRPr sz="800" dirty="0"/>
          </a:p>
        </p:txBody>
      </p:sp>
      <p:sp>
        <p:nvSpPr>
          <p:cNvPr id="184" name="Display objects as list or grid"/>
          <p:cNvSpPr txBox="1"/>
          <p:nvPr/>
        </p:nvSpPr>
        <p:spPr>
          <a:xfrm>
            <a:off x="9484136" y="2893226"/>
            <a:ext cx="973086"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Mostrar objetos como lista o cuadrícula</a:t>
            </a:r>
            <a:endParaRPr sz="900" dirty="0"/>
          </a:p>
        </p:txBody>
      </p:sp>
      <p:sp>
        <p:nvSpPr>
          <p:cNvPr id="185" name="Choose environment to display from list of parent environments"/>
          <p:cNvSpPr txBox="1"/>
          <p:nvPr/>
        </p:nvSpPr>
        <p:spPr>
          <a:xfrm>
            <a:off x="7052377" y="2948626"/>
            <a:ext cx="2080837"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a:t>Elegir el entorno que se va a mostrar en la lista de entornos principales</a:t>
            </a:r>
            <a:endParaRPr sz="900" dirty="0"/>
          </a:p>
        </p:txBody>
      </p:sp>
      <p:sp>
        <p:nvSpPr>
          <p:cNvPr id="186" name="History of past commands to run/copy"/>
          <p:cNvSpPr txBox="1"/>
          <p:nvPr/>
        </p:nvSpPr>
        <p:spPr>
          <a:xfrm>
            <a:off x="7852014" y="1447842"/>
            <a:ext cx="1042257" cy="5534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Historial de comandos anteriores para ejecutar/copiar</a:t>
            </a:r>
            <a:endParaRPr sz="900" dirty="0"/>
          </a:p>
        </p:txBody>
      </p:sp>
      <p:sp>
        <p:nvSpPr>
          <p:cNvPr id="187" name="Manage external databases"/>
          <p:cNvSpPr txBox="1"/>
          <p:nvPr/>
        </p:nvSpPr>
        <p:spPr>
          <a:xfrm>
            <a:off x="8726034" y="1447842"/>
            <a:ext cx="645054" cy="5534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0"/>
              </a:spcBef>
              <a:buClr>
                <a:schemeClr val="accent4">
                  <a:hueOff val="384618"/>
                  <a:satOff val="3869"/>
                  <a:lumOff val="5802"/>
                </a:schemeClr>
              </a:buClr>
              <a:defRPr sz="1000" b="0">
                <a:solidFill>
                  <a:srgbClr val="000000"/>
                </a:solidFill>
              </a:defRPr>
            </a:lvl1pPr>
          </a:lstStyle>
          <a:p>
            <a:r>
              <a:rPr lang="pt-BR" sz="900"/>
              <a:t>Administrar bases de datos externas</a:t>
            </a:r>
            <a:endParaRPr sz="900" dirty="0"/>
          </a:p>
        </p:txBody>
      </p:sp>
      <p:sp>
        <p:nvSpPr>
          <p:cNvPr id="188" name="Working Directory"/>
          <p:cNvSpPr txBox="1"/>
          <p:nvPr/>
        </p:nvSpPr>
        <p:spPr>
          <a:xfrm>
            <a:off x="4369148" y="5550577"/>
            <a:ext cx="614484" cy="307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a:t>Directorio de trabajo</a:t>
            </a:r>
            <a:endParaRPr sz="800" dirty="0"/>
          </a:p>
        </p:txBody>
      </p:sp>
      <p:sp>
        <p:nvSpPr>
          <p:cNvPr id="189" name="Maximize, minimize panes"/>
          <p:cNvSpPr txBox="1"/>
          <p:nvPr/>
        </p:nvSpPr>
        <p:spPr>
          <a:xfrm>
            <a:off x="6182707" y="5507436"/>
            <a:ext cx="931271"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a:t>Maximice y minimice los paneles</a:t>
            </a:r>
            <a:endParaRPr sz="800" dirty="0"/>
          </a:p>
        </p:txBody>
      </p:sp>
      <p:sp>
        <p:nvSpPr>
          <p:cNvPr id="190" name="Drag pane boundaries"/>
          <p:cNvSpPr txBox="1"/>
          <p:nvPr/>
        </p:nvSpPr>
        <p:spPr>
          <a:xfrm>
            <a:off x="6136345" y="5865098"/>
            <a:ext cx="762001"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900" dirty="0"/>
              <a:t>Arrastre límites del panel</a:t>
            </a:r>
            <a:endParaRPr sz="900" dirty="0"/>
          </a:p>
        </p:txBody>
      </p:sp>
      <p:sp>
        <p:nvSpPr>
          <p:cNvPr id="191" name="Línea"/>
          <p:cNvSpPr/>
          <p:nvPr/>
        </p:nvSpPr>
        <p:spPr>
          <a:xfrm flipH="1">
            <a:off x="4380009" y="6031646"/>
            <a:ext cx="111391" cy="431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2" name="Línea"/>
          <p:cNvSpPr/>
          <p:nvPr/>
        </p:nvSpPr>
        <p:spPr>
          <a:xfrm>
            <a:off x="6754680" y="6080079"/>
            <a:ext cx="304183" cy="1142"/>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3" name="Línea"/>
          <p:cNvSpPr/>
          <p:nvPr/>
        </p:nvSpPr>
        <p:spPr>
          <a:xfrm>
            <a:off x="7320015" y="1847179"/>
            <a:ext cx="260520" cy="52872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4" name="Línea"/>
          <p:cNvSpPr/>
          <p:nvPr/>
        </p:nvSpPr>
        <p:spPr>
          <a:xfrm flipH="1">
            <a:off x="7783125" y="1963253"/>
            <a:ext cx="254761" cy="25476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5" name="Línea"/>
          <p:cNvSpPr/>
          <p:nvPr/>
        </p:nvSpPr>
        <p:spPr>
          <a:xfrm flipH="1">
            <a:off x="8237760" y="1920270"/>
            <a:ext cx="519457" cy="30510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6" name="Línea"/>
          <p:cNvSpPr/>
          <p:nvPr/>
        </p:nvSpPr>
        <p:spPr>
          <a:xfrm flipV="1">
            <a:off x="7177102" y="2442335"/>
            <a:ext cx="3636" cy="205205"/>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7" name="Línea"/>
          <p:cNvSpPr/>
          <p:nvPr/>
        </p:nvSpPr>
        <p:spPr>
          <a:xfrm rot="16139859" flipH="1">
            <a:off x="7560949" y="2231475"/>
            <a:ext cx="198109" cy="62542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770" y="21408"/>
                  <a:pt x="16126" y="21000"/>
                  <a:pt x="13925" y="20405"/>
                </a:cubicBezTo>
                <a:cubicBezTo>
                  <a:pt x="4134" y="17759"/>
                  <a:pt x="5607" y="13315"/>
                  <a:pt x="5319" y="9394"/>
                </a:cubicBezTo>
                <a:cubicBezTo>
                  <a:pt x="5085" y="6213"/>
                  <a:pt x="3319" y="3047"/>
                  <a:pt x="0" y="0"/>
                </a:cubicBezTo>
              </a:path>
            </a:pathLst>
          </a:cu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8" name="Línea"/>
          <p:cNvSpPr/>
          <p:nvPr/>
        </p:nvSpPr>
        <p:spPr>
          <a:xfrm flipH="1" flipV="1">
            <a:off x="8824219" y="2448690"/>
            <a:ext cx="352" cy="20511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199" name="Línea"/>
          <p:cNvSpPr/>
          <p:nvPr/>
        </p:nvSpPr>
        <p:spPr>
          <a:xfrm flipH="1" flipV="1">
            <a:off x="7749342" y="2560163"/>
            <a:ext cx="3" cy="3981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0" name="Línea"/>
          <p:cNvSpPr/>
          <p:nvPr/>
        </p:nvSpPr>
        <p:spPr>
          <a:xfrm flipV="1">
            <a:off x="10125439" y="2427492"/>
            <a:ext cx="337" cy="56319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1" name="Línea"/>
          <p:cNvSpPr/>
          <p:nvPr/>
        </p:nvSpPr>
        <p:spPr>
          <a:xfrm rot="17082001" flipH="1">
            <a:off x="9891734" y="2683504"/>
            <a:ext cx="299771" cy="59812"/>
          </a:xfrm>
          <a:custGeom>
            <a:avLst/>
            <a:gdLst/>
            <a:ahLst/>
            <a:cxnLst>
              <a:cxn ang="0">
                <a:pos x="wd2" y="hd2"/>
              </a:cxn>
              <a:cxn ang="5400000">
                <a:pos x="wd2" y="hd2"/>
              </a:cxn>
              <a:cxn ang="10800000">
                <a:pos x="wd2" y="hd2"/>
              </a:cxn>
              <a:cxn ang="16200000">
                <a:pos x="wd2" y="hd2"/>
              </a:cxn>
            </a:cxnLst>
            <a:rect l="0" t="0" r="r" b="b"/>
            <a:pathLst>
              <a:path w="21600" h="20458" extrusionOk="0">
                <a:moveTo>
                  <a:pt x="21600" y="8830"/>
                </a:moveTo>
                <a:cubicBezTo>
                  <a:pt x="21405" y="10278"/>
                  <a:pt x="21178" y="11625"/>
                  <a:pt x="20924" y="12848"/>
                </a:cubicBezTo>
                <a:cubicBezTo>
                  <a:pt x="19664" y="18916"/>
                  <a:pt x="17851" y="21600"/>
                  <a:pt x="16089" y="20007"/>
                </a:cubicBezTo>
                <a:lnTo>
                  <a:pt x="0" y="0"/>
                </a:lnTo>
              </a:path>
            </a:pathLst>
          </a:cu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2" name="Línea"/>
          <p:cNvSpPr/>
          <p:nvPr/>
        </p:nvSpPr>
        <p:spPr>
          <a:xfrm flipV="1">
            <a:off x="9241647" y="3451424"/>
            <a:ext cx="959615" cy="60238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3" name="Línea"/>
          <p:cNvSpPr/>
          <p:nvPr/>
        </p:nvSpPr>
        <p:spPr>
          <a:xfrm flipV="1">
            <a:off x="9978097" y="3948745"/>
            <a:ext cx="232685" cy="9510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4" name="Línea"/>
          <p:cNvSpPr/>
          <p:nvPr/>
        </p:nvSpPr>
        <p:spPr>
          <a:xfrm flipH="1" flipV="1">
            <a:off x="7180737" y="4675184"/>
            <a:ext cx="3" cy="3092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5" name="Línea"/>
          <p:cNvSpPr/>
          <p:nvPr/>
        </p:nvSpPr>
        <p:spPr>
          <a:xfrm flipH="1" flipV="1">
            <a:off x="7799150" y="4675184"/>
            <a:ext cx="3" cy="3092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6" name="Línea"/>
          <p:cNvSpPr/>
          <p:nvPr/>
        </p:nvSpPr>
        <p:spPr>
          <a:xfrm flipH="1" flipV="1">
            <a:off x="8181008" y="4675184"/>
            <a:ext cx="3" cy="3092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7" name="Línea"/>
          <p:cNvSpPr/>
          <p:nvPr/>
        </p:nvSpPr>
        <p:spPr>
          <a:xfrm flipH="1" flipV="1">
            <a:off x="7539134" y="4781924"/>
            <a:ext cx="2" cy="5378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8" name="Línea"/>
          <p:cNvSpPr/>
          <p:nvPr/>
        </p:nvSpPr>
        <p:spPr>
          <a:xfrm flipV="1">
            <a:off x="10252068" y="4789552"/>
            <a:ext cx="101599" cy="23299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09" name="Línea"/>
          <p:cNvSpPr/>
          <p:nvPr/>
        </p:nvSpPr>
        <p:spPr>
          <a:xfrm>
            <a:off x="3661409" y="1941241"/>
            <a:ext cx="2641" cy="39593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0" name="Línea"/>
          <p:cNvSpPr/>
          <p:nvPr/>
        </p:nvSpPr>
        <p:spPr>
          <a:xfrm flipH="1">
            <a:off x="3989657" y="1807962"/>
            <a:ext cx="218394" cy="52972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1" name="Línea"/>
          <p:cNvSpPr/>
          <p:nvPr/>
        </p:nvSpPr>
        <p:spPr>
          <a:xfrm flipH="1">
            <a:off x="4161913" y="1678264"/>
            <a:ext cx="820058" cy="677527"/>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2" name="Línea"/>
          <p:cNvSpPr/>
          <p:nvPr/>
        </p:nvSpPr>
        <p:spPr>
          <a:xfrm flipH="1">
            <a:off x="4990729" y="1812344"/>
            <a:ext cx="445816" cy="52920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3" name="Línea"/>
          <p:cNvSpPr/>
          <p:nvPr/>
        </p:nvSpPr>
        <p:spPr>
          <a:xfrm flipH="1">
            <a:off x="5444826" y="1814225"/>
            <a:ext cx="570044" cy="54197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4" name="Línea"/>
          <p:cNvSpPr/>
          <p:nvPr/>
        </p:nvSpPr>
        <p:spPr>
          <a:xfrm flipH="1">
            <a:off x="6033396" y="1820036"/>
            <a:ext cx="482629" cy="53162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5" name="Línea"/>
          <p:cNvSpPr/>
          <p:nvPr/>
        </p:nvSpPr>
        <p:spPr>
          <a:xfrm flipH="1">
            <a:off x="3678081" y="3568684"/>
            <a:ext cx="1021250" cy="36084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6" name="Línea"/>
          <p:cNvSpPr/>
          <p:nvPr/>
        </p:nvSpPr>
        <p:spPr>
          <a:xfrm flipV="1">
            <a:off x="5120801" y="2436373"/>
            <a:ext cx="1050346" cy="19373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7" name="Línea"/>
          <p:cNvSpPr/>
          <p:nvPr/>
        </p:nvSpPr>
        <p:spPr>
          <a:xfrm flipV="1">
            <a:off x="6046192" y="2444473"/>
            <a:ext cx="426349" cy="13920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8" name="Línea"/>
          <p:cNvSpPr/>
          <p:nvPr/>
        </p:nvSpPr>
        <p:spPr>
          <a:xfrm flipV="1">
            <a:off x="6746434" y="2428321"/>
            <a:ext cx="196620" cy="13652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19" name="Línea"/>
          <p:cNvSpPr/>
          <p:nvPr/>
        </p:nvSpPr>
        <p:spPr>
          <a:xfrm flipH="1">
            <a:off x="4148322" y="4138355"/>
            <a:ext cx="770930" cy="16675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0" name="Línea"/>
          <p:cNvSpPr/>
          <p:nvPr/>
        </p:nvSpPr>
        <p:spPr>
          <a:xfrm flipH="1" flipV="1">
            <a:off x="4932379" y="4537512"/>
            <a:ext cx="99578" cy="11807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1" name="Línea"/>
          <p:cNvSpPr/>
          <p:nvPr/>
        </p:nvSpPr>
        <p:spPr>
          <a:xfrm flipH="1">
            <a:off x="4005476" y="5050323"/>
            <a:ext cx="2333" cy="8951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2" name="Línea"/>
          <p:cNvSpPr/>
          <p:nvPr/>
        </p:nvSpPr>
        <p:spPr>
          <a:xfrm>
            <a:off x="6803077" y="5061655"/>
            <a:ext cx="966" cy="8839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3" name="Línea"/>
          <p:cNvSpPr/>
          <p:nvPr/>
        </p:nvSpPr>
        <p:spPr>
          <a:xfrm flipV="1">
            <a:off x="6611249" y="5389914"/>
            <a:ext cx="266084" cy="20206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4" name="Línea"/>
          <p:cNvSpPr/>
          <p:nvPr/>
        </p:nvSpPr>
        <p:spPr>
          <a:xfrm>
            <a:off x="4363818" y="5535793"/>
            <a:ext cx="29748" cy="17082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5" name="Multiple cursors/column selection with Alt + mouse drag."/>
          <p:cNvSpPr txBox="1"/>
          <p:nvPr/>
        </p:nvSpPr>
        <p:spPr>
          <a:xfrm>
            <a:off x="4597490" y="2895603"/>
            <a:ext cx="1885000"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nSpc>
                <a:spcPct val="80000"/>
              </a:lnSpc>
              <a:spcBef>
                <a:spcPts val="300"/>
              </a:spcBef>
              <a:buClr>
                <a:schemeClr val="accent4">
                  <a:hueOff val="384618"/>
                  <a:satOff val="3869"/>
                  <a:lumOff val="5802"/>
                </a:schemeClr>
              </a:buClr>
              <a:defRPr sz="1000" b="0">
                <a:solidFill>
                  <a:schemeClr val="accent6">
                    <a:lumOff val="-8741"/>
                  </a:schemeClr>
                </a:solidFill>
              </a:defRPr>
            </a:pPr>
            <a:r>
              <a:rPr lang="es-ES" sz="900" dirty="0"/>
              <a:t>Selección de múltiples cursores/columnas con</a:t>
            </a:r>
            <a:r>
              <a:rPr sz="900" dirty="0"/>
              <a:t> </a:t>
            </a:r>
            <a:r>
              <a:rPr sz="900" b="1" dirty="0"/>
              <a:t>Alt + </a:t>
            </a:r>
            <a:r>
              <a:rPr lang="es-ES" sz="900" b="1" dirty="0"/>
              <a:t>arrastre del ratón</a:t>
            </a:r>
            <a:r>
              <a:rPr sz="900" dirty="0"/>
              <a:t>.</a:t>
            </a:r>
          </a:p>
        </p:txBody>
      </p:sp>
      <p:sp>
        <p:nvSpPr>
          <p:cNvPr id="226" name="Línea"/>
          <p:cNvSpPr/>
          <p:nvPr/>
        </p:nvSpPr>
        <p:spPr>
          <a:xfrm flipH="1">
            <a:off x="4054311" y="3050888"/>
            <a:ext cx="589450" cy="4335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7" name="R tutorials"/>
          <p:cNvSpPr txBox="1"/>
          <p:nvPr/>
        </p:nvSpPr>
        <p:spPr>
          <a:xfrm>
            <a:off x="9884162" y="1419862"/>
            <a:ext cx="635292" cy="331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rgbClr val="000000"/>
                </a:solidFill>
              </a:defRPr>
            </a:lvl1pPr>
          </a:lstStyle>
          <a:p>
            <a:r>
              <a:rPr lang="es-ES" sz="900"/>
              <a:t>Tutoriales de R</a:t>
            </a:r>
            <a:endParaRPr sz="900" dirty="0"/>
          </a:p>
        </p:txBody>
      </p:sp>
      <p:sp>
        <p:nvSpPr>
          <p:cNvPr id="228" name="Línea"/>
          <p:cNvSpPr/>
          <p:nvPr/>
        </p:nvSpPr>
        <p:spPr>
          <a:xfrm flipH="1">
            <a:off x="9382636" y="1670628"/>
            <a:ext cx="748154" cy="587185"/>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29" name="Ctrl/Cmd + arrow-up to see history"/>
          <p:cNvSpPr txBox="1"/>
          <p:nvPr/>
        </p:nvSpPr>
        <p:spPr>
          <a:xfrm>
            <a:off x="4460735" y="5883564"/>
            <a:ext cx="1042866"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pPr>
            <a:r>
              <a:rPr lang="es-ES" sz="800" dirty="0" err="1"/>
              <a:t>Ctrl</a:t>
            </a:r>
            <a:r>
              <a:rPr lang="es-ES" sz="800" dirty="0"/>
              <a:t>/</a:t>
            </a:r>
            <a:r>
              <a:rPr lang="es-ES" sz="800" dirty="0" err="1"/>
              <a:t>Cmd</a:t>
            </a:r>
            <a:r>
              <a:rPr lang="es-ES" sz="800" dirty="0"/>
              <a:t> + </a:t>
            </a:r>
          </a:p>
          <a:p>
            <a: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pPr>
            <a:r>
              <a:rPr lang="es-ES" sz="800" dirty="0"/>
              <a:t>para ver el </a:t>
            </a:r>
          </a:p>
          <a:p>
            <a: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pPr>
            <a:r>
              <a:rPr lang="es-ES" sz="800" dirty="0"/>
              <a:t>historial</a:t>
            </a:r>
            <a:endParaRPr sz="800" dirty="0"/>
          </a:p>
        </p:txBody>
      </p:sp>
      <p:sp>
        <p:nvSpPr>
          <p:cNvPr id="230" name="More file options"/>
          <p:cNvSpPr txBox="1"/>
          <p:nvPr/>
        </p:nvSpPr>
        <p:spPr>
          <a:xfrm>
            <a:off x="8973310" y="4663800"/>
            <a:ext cx="566000" cy="3687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700"/>
              <a:t>Más opciones de archivo</a:t>
            </a:r>
            <a:endParaRPr sz="700" dirty="0"/>
          </a:p>
        </p:txBody>
      </p:sp>
      <p:sp>
        <p:nvSpPr>
          <p:cNvPr id="231" name="Línea"/>
          <p:cNvSpPr/>
          <p:nvPr/>
        </p:nvSpPr>
        <p:spPr>
          <a:xfrm flipH="1" flipV="1">
            <a:off x="8998203" y="4660273"/>
            <a:ext cx="285550" cy="40175"/>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32" name="RStudio IDE : : CHEATSHEET"/>
          <p:cNvSpPr txBox="1">
            <a:spLocks noGrp="1"/>
          </p:cNvSpPr>
          <p:nvPr>
            <p:ph type="title"/>
          </p:nvPr>
        </p:nvSpPr>
        <p:spPr>
          <a:xfrm>
            <a:off x="275721" y="361177"/>
            <a:ext cx="10898129" cy="803346"/>
          </a:xfrm>
          <a:prstGeom prst="rect">
            <a:avLst/>
          </a:prstGeom>
        </p:spPr>
        <p:txBody>
          <a:bodyPr lIns="0" tIns="0" rIns="0" bIns="0" anchor="t"/>
          <a:lstStyle/>
          <a:p>
            <a:r>
              <a:rPr dirty="0"/>
              <a:t>RStudio IDE : : </a:t>
            </a:r>
            <a:r>
              <a:rPr lang="es-ES" sz="3300" b="1" dirty="0"/>
              <a:t>GUÍA RÁPIDA</a:t>
            </a:r>
            <a:endParaRPr dirty="0"/>
          </a:p>
        </p:txBody>
      </p:sp>
      <p:sp>
        <p:nvSpPr>
          <p:cNvPr id="233" name="Línea"/>
          <p:cNvSpPr/>
          <p:nvPr/>
        </p:nvSpPr>
        <p:spPr>
          <a:xfrm>
            <a:off x="3556000" y="1102908"/>
            <a:ext cx="3259977" cy="1"/>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34" name="Línea"/>
          <p:cNvSpPr/>
          <p:nvPr/>
        </p:nvSpPr>
        <p:spPr>
          <a:xfrm>
            <a:off x="2354308" y="10337513"/>
            <a:ext cx="1132119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35" name="Source Editor"/>
          <p:cNvSpPr txBox="1"/>
          <p:nvPr/>
        </p:nvSpPr>
        <p:spPr>
          <a:xfrm>
            <a:off x="3596106" y="1169474"/>
            <a:ext cx="3167534"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Editor de código fuente</a:t>
            </a:r>
            <a:endParaRPr sz="2400" dirty="0"/>
          </a:p>
        </p:txBody>
      </p:sp>
      <p:grpSp>
        <p:nvGrpSpPr>
          <p:cNvPr id="249" name="Agrupar"/>
          <p:cNvGrpSpPr/>
          <p:nvPr/>
        </p:nvGrpSpPr>
        <p:grpSpPr>
          <a:xfrm>
            <a:off x="3833929" y="6680331"/>
            <a:ext cx="2979825" cy="1020636"/>
            <a:chOff x="0" y="0"/>
            <a:chExt cx="2979824" cy="1020634"/>
          </a:xfrm>
        </p:grpSpPr>
        <p:sp>
          <p:nvSpPr>
            <p:cNvPr id="236" name="RStudio opens plots in a dedicated Plots pane"/>
            <p:cNvSpPr txBox="1"/>
            <p:nvPr/>
          </p:nvSpPr>
          <p:spPr>
            <a:xfrm>
              <a:off x="7636" y="0"/>
              <a:ext cx="2812203" cy="2606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gn="ctr">
                <a:lnSpc>
                  <a:spcPct val="80000"/>
                </a:lnSpc>
                <a:spcBef>
                  <a:spcPts val="300"/>
                </a:spcBef>
                <a:buClr>
                  <a:schemeClr val="accent4">
                    <a:hueOff val="384618"/>
                    <a:satOff val="3869"/>
                    <a:lumOff val="5802"/>
                  </a:schemeClr>
                </a:buClr>
                <a:defRPr sz="1000" b="0">
                  <a:solidFill>
                    <a:srgbClr val="000000"/>
                  </a:solidFill>
                </a:defRPr>
              </a:pPr>
              <a:r>
                <a:rPr lang="es-ES" sz="900"/>
                <a:t>RStudio abre gráficos en un panel Gráficos dedicado</a:t>
              </a:r>
              <a:endParaRPr sz="900" dirty="0"/>
            </a:p>
          </p:txBody>
        </p:sp>
        <p:grpSp>
          <p:nvGrpSpPr>
            <p:cNvPr id="248" name="Agrupar"/>
            <p:cNvGrpSpPr/>
            <p:nvPr/>
          </p:nvGrpSpPr>
          <p:grpSpPr>
            <a:xfrm>
              <a:off x="0" y="250166"/>
              <a:ext cx="2979824" cy="770468"/>
              <a:chOff x="0" y="0"/>
              <a:chExt cx="2979823" cy="770467"/>
            </a:xfrm>
          </p:grpSpPr>
          <p:pic>
            <p:nvPicPr>
              <p:cNvPr id="237" name="pasted-image.tiff" descr="pasted-image.tiff"/>
              <p:cNvPicPr>
                <a:picLocks noChangeAspect="1"/>
              </p:cNvPicPr>
              <p:nvPr/>
            </p:nvPicPr>
            <p:blipFill>
              <a:blip r:embed="rId12"/>
              <a:stretch>
                <a:fillRect/>
              </a:stretch>
            </p:blipFill>
            <p:spPr>
              <a:xfrm>
                <a:off x="16014" y="0"/>
                <a:ext cx="2882901" cy="770467"/>
              </a:xfrm>
              <a:prstGeom prst="rect">
                <a:avLst/>
              </a:prstGeom>
              <a:ln w="6350" cap="flat">
                <a:solidFill>
                  <a:srgbClr val="53585F"/>
                </a:solidFill>
                <a:prstDash val="solid"/>
                <a:miter lim="400000"/>
              </a:ln>
              <a:effectLst/>
            </p:spPr>
          </p:pic>
          <p:sp>
            <p:nvSpPr>
              <p:cNvPr id="238" name="Navigate recent plots"/>
              <p:cNvSpPr txBox="1"/>
              <p:nvPr/>
            </p:nvSpPr>
            <p:spPr>
              <a:xfrm>
                <a:off x="0" y="254288"/>
                <a:ext cx="770067" cy="4100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Navegar por los gráficos recientes</a:t>
                </a:r>
                <a:endParaRPr sz="800" dirty="0"/>
              </a:p>
            </p:txBody>
          </p:sp>
          <p:sp>
            <p:nvSpPr>
              <p:cNvPr id="239" name="Open in window"/>
              <p:cNvSpPr txBox="1"/>
              <p:nvPr/>
            </p:nvSpPr>
            <p:spPr>
              <a:xfrm>
                <a:off x="702385" y="320963"/>
                <a:ext cx="537869" cy="3861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Abrir en ventana</a:t>
                </a:r>
                <a:endParaRPr sz="900" dirty="0"/>
              </a:p>
            </p:txBody>
          </p:sp>
          <p:sp>
            <p:nvSpPr>
              <p:cNvPr id="240" name="Export plot"/>
              <p:cNvSpPr txBox="1"/>
              <p:nvPr/>
            </p:nvSpPr>
            <p:spPr>
              <a:xfrm>
                <a:off x="1252774" y="254288"/>
                <a:ext cx="578864" cy="4100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a:solidFill>
                      <a:srgbClr val="000000"/>
                    </a:solidFill>
                  </a:defRPr>
                </a:lvl1pPr>
              </a:lstStyle>
              <a:p>
                <a:r>
                  <a:rPr lang="es-ES" sz="800" b="0" dirty="0"/>
                  <a:t>Exportar gráfica</a:t>
                </a:r>
                <a:endParaRPr sz="800" b="0" dirty="0"/>
              </a:p>
            </p:txBody>
          </p:sp>
          <p:sp>
            <p:nvSpPr>
              <p:cNvPr id="241" name="Delete plot"/>
              <p:cNvSpPr txBox="1"/>
              <p:nvPr/>
            </p:nvSpPr>
            <p:spPr>
              <a:xfrm>
                <a:off x="1840016" y="292388"/>
                <a:ext cx="554039" cy="39588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Eliminar gráfico</a:t>
                </a:r>
                <a:endParaRPr sz="900" dirty="0"/>
              </a:p>
            </p:txBody>
          </p:sp>
          <p:sp>
            <p:nvSpPr>
              <p:cNvPr id="242" name="Delete all plots"/>
              <p:cNvSpPr txBox="1"/>
              <p:nvPr/>
            </p:nvSpPr>
            <p:spPr>
              <a:xfrm>
                <a:off x="2357203" y="347633"/>
                <a:ext cx="622620" cy="4100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Eliminar todas las gráficas</a:t>
                </a:r>
                <a:endParaRPr sz="800" dirty="0"/>
              </a:p>
            </p:txBody>
          </p:sp>
          <p:sp>
            <p:nvSpPr>
              <p:cNvPr id="243" name="Línea"/>
              <p:cNvSpPr/>
              <p:nvPr/>
            </p:nvSpPr>
            <p:spPr>
              <a:xfrm flipH="1" flipV="1">
                <a:off x="148958" y="209198"/>
                <a:ext cx="3" cy="11343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44" name="Línea"/>
              <p:cNvSpPr/>
              <p:nvPr/>
            </p:nvSpPr>
            <p:spPr>
              <a:xfrm flipH="1" flipV="1">
                <a:off x="479025" y="227385"/>
                <a:ext cx="257235" cy="15090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45" name="Línea"/>
              <p:cNvSpPr/>
              <p:nvPr/>
            </p:nvSpPr>
            <p:spPr>
              <a:xfrm flipH="1" flipV="1">
                <a:off x="886447" y="214345"/>
                <a:ext cx="389360" cy="13820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46" name="Línea"/>
              <p:cNvSpPr/>
              <p:nvPr/>
            </p:nvSpPr>
            <p:spPr>
              <a:xfrm flipH="1" flipV="1">
                <a:off x="1199876" y="190294"/>
                <a:ext cx="708830" cy="16296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47" name="Línea"/>
              <p:cNvSpPr/>
              <p:nvPr/>
            </p:nvSpPr>
            <p:spPr>
              <a:xfrm flipH="1" flipV="1">
                <a:off x="1403080" y="178683"/>
                <a:ext cx="1039736" cy="188368"/>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grpSp>
        <p:nvGrpSpPr>
          <p:cNvPr id="259" name="Agrupar"/>
          <p:cNvGrpSpPr/>
          <p:nvPr/>
        </p:nvGrpSpPr>
        <p:grpSpPr>
          <a:xfrm>
            <a:off x="7078784" y="6667631"/>
            <a:ext cx="3098809" cy="1059083"/>
            <a:chOff x="-63500" y="0"/>
            <a:chExt cx="3098807" cy="1059082"/>
          </a:xfrm>
        </p:grpSpPr>
        <p:sp>
          <p:nvSpPr>
            <p:cNvPr id="250" name="RStudio opens documentation in a dedicated Help pane"/>
            <p:cNvSpPr txBox="1"/>
            <p:nvPr/>
          </p:nvSpPr>
          <p:spPr>
            <a:xfrm>
              <a:off x="-63500" y="0"/>
              <a:ext cx="3098807" cy="2606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gn="ctr">
                <a:lnSpc>
                  <a:spcPct val="80000"/>
                </a:lnSpc>
                <a:spcBef>
                  <a:spcPts val="300"/>
                </a:spcBef>
                <a:buClr>
                  <a:schemeClr val="accent4">
                    <a:hueOff val="384618"/>
                    <a:satOff val="3869"/>
                    <a:lumOff val="5802"/>
                  </a:schemeClr>
                </a:buClr>
                <a:defRPr sz="1000" b="0">
                  <a:solidFill>
                    <a:srgbClr val="000000"/>
                  </a:solidFill>
                </a:defRPr>
              </a:pPr>
              <a:r>
                <a:rPr lang="es-ES" sz="800"/>
                <a:t>RStudio abre la documentación en un panel de ayuda dedicado</a:t>
              </a:r>
              <a:endParaRPr sz="800" dirty="0"/>
            </a:p>
          </p:txBody>
        </p:sp>
        <p:grpSp>
          <p:nvGrpSpPr>
            <p:cNvPr id="258" name="Agrupar"/>
            <p:cNvGrpSpPr/>
            <p:nvPr/>
          </p:nvGrpSpPr>
          <p:grpSpPr>
            <a:xfrm>
              <a:off x="31874" y="260114"/>
              <a:ext cx="2904893" cy="798968"/>
              <a:chOff x="0" y="0"/>
              <a:chExt cx="2904892" cy="798966"/>
            </a:xfrm>
          </p:grpSpPr>
          <p:pic>
            <p:nvPicPr>
              <p:cNvPr id="251" name="pasted-image.tiff" descr="pasted-image.tiff"/>
              <p:cNvPicPr>
                <a:picLocks noChangeAspect="1"/>
              </p:cNvPicPr>
              <p:nvPr/>
            </p:nvPicPr>
            <p:blipFill>
              <a:blip r:embed="rId13"/>
              <a:stretch>
                <a:fillRect/>
              </a:stretch>
            </p:blipFill>
            <p:spPr>
              <a:xfrm>
                <a:off x="21991" y="0"/>
                <a:ext cx="2882901" cy="712246"/>
              </a:xfrm>
              <a:prstGeom prst="rect">
                <a:avLst/>
              </a:prstGeom>
              <a:ln w="6350" cap="flat">
                <a:solidFill>
                  <a:srgbClr val="53585F"/>
                </a:solidFill>
                <a:prstDash val="solid"/>
                <a:miter lim="400000"/>
              </a:ln>
              <a:effectLst/>
            </p:spPr>
          </p:pic>
          <p:sp>
            <p:nvSpPr>
              <p:cNvPr id="252" name="Home page of helpful links"/>
              <p:cNvSpPr txBox="1"/>
              <p:nvPr/>
            </p:nvSpPr>
            <p:spPr>
              <a:xfrm>
                <a:off x="0" y="371885"/>
                <a:ext cx="860644" cy="3953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Página de inicio de enlaces útiles</a:t>
                </a:r>
                <a:endParaRPr sz="800" dirty="0"/>
              </a:p>
            </p:txBody>
          </p:sp>
          <p:sp>
            <p:nvSpPr>
              <p:cNvPr id="253" name="Search within help file"/>
              <p:cNvSpPr txBox="1"/>
              <p:nvPr/>
            </p:nvSpPr>
            <p:spPr>
              <a:xfrm>
                <a:off x="1036284" y="388917"/>
                <a:ext cx="978109" cy="4100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Buscar en el archivo de ayuda</a:t>
                </a:r>
                <a:endParaRPr sz="800" dirty="0"/>
              </a:p>
            </p:txBody>
          </p:sp>
          <p:sp>
            <p:nvSpPr>
              <p:cNvPr id="254" name="Search for help file"/>
              <p:cNvSpPr txBox="1"/>
              <p:nvPr/>
            </p:nvSpPr>
            <p:spPr>
              <a:xfrm>
                <a:off x="1973086" y="388917"/>
                <a:ext cx="928836" cy="4100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Buscar archivo de ayuda</a:t>
                </a:r>
                <a:endParaRPr sz="900" dirty="0"/>
              </a:p>
            </p:txBody>
          </p:sp>
          <p:sp>
            <p:nvSpPr>
              <p:cNvPr id="255" name="Línea"/>
              <p:cNvSpPr/>
              <p:nvPr/>
            </p:nvSpPr>
            <p:spPr>
              <a:xfrm flipV="1">
                <a:off x="338939" y="208777"/>
                <a:ext cx="1488" cy="22605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56" name="Línea"/>
              <p:cNvSpPr/>
              <p:nvPr/>
            </p:nvSpPr>
            <p:spPr>
              <a:xfrm flipH="1" flipV="1">
                <a:off x="947498" y="282052"/>
                <a:ext cx="99444" cy="20274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57" name="Línea"/>
              <p:cNvSpPr/>
              <p:nvPr/>
            </p:nvSpPr>
            <p:spPr>
              <a:xfrm flipH="1" flipV="1">
                <a:off x="1909723" y="156727"/>
                <a:ext cx="88903" cy="28492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sp>
        <p:nvSpPr>
          <p:cNvPr id="260" name="Viewer pane displays HTML content, such as Shiny apps, RMarkdown reports, and interactive visualizations"/>
          <p:cNvSpPr txBox="1"/>
          <p:nvPr/>
        </p:nvSpPr>
        <p:spPr>
          <a:xfrm>
            <a:off x="7142285" y="7819521"/>
            <a:ext cx="2992172" cy="3959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gn="ctr">
              <a:lnSpc>
                <a:spcPct val="80000"/>
              </a:lnSpc>
              <a:spcBef>
                <a:spcPts val="300"/>
              </a:spcBef>
              <a:buClr>
                <a:schemeClr val="accent4">
                  <a:hueOff val="384618"/>
                  <a:satOff val="3869"/>
                  <a:lumOff val="5802"/>
                </a:schemeClr>
              </a:buClr>
              <a:defRPr sz="1000" b="0">
                <a:solidFill>
                  <a:srgbClr val="000000"/>
                </a:solidFill>
              </a:defRPr>
            </a:pPr>
            <a:r>
              <a:rPr lang="es-ES" sz="800"/>
              <a:t>El panel Visor muestra contenido HTML, como aplicaciones Shiny, informes de RMarkdown y visualizaciones interactivas</a:t>
            </a:r>
            <a:endParaRPr sz="800" dirty="0"/>
          </a:p>
        </p:txBody>
      </p:sp>
      <p:grpSp>
        <p:nvGrpSpPr>
          <p:cNvPr id="268" name="Agrupar"/>
          <p:cNvGrpSpPr/>
          <p:nvPr/>
        </p:nvGrpSpPr>
        <p:grpSpPr>
          <a:xfrm>
            <a:off x="7169445" y="8218079"/>
            <a:ext cx="2972154" cy="657063"/>
            <a:chOff x="0" y="0"/>
            <a:chExt cx="2972152" cy="657062"/>
          </a:xfrm>
        </p:grpSpPr>
        <p:pic>
          <p:nvPicPr>
            <p:cNvPr id="261" name="pasted-image.tiff" descr="pasted-image.tiff"/>
            <p:cNvPicPr>
              <a:picLocks noChangeAspect="1"/>
            </p:cNvPicPr>
            <p:nvPr/>
          </p:nvPicPr>
          <p:blipFill>
            <a:blip r:embed="rId14"/>
            <a:stretch>
              <a:fillRect/>
            </a:stretch>
          </p:blipFill>
          <p:spPr>
            <a:xfrm>
              <a:off x="23736" y="0"/>
              <a:ext cx="2882901" cy="596463"/>
            </a:xfrm>
            <a:prstGeom prst="rect">
              <a:avLst/>
            </a:prstGeom>
            <a:ln w="6350" cap="flat">
              <a:solidFill>
                <a:srgbClr val="53585F"/>
              </a:solidFill>
              <a:prstDash val="solid"/>
              <a:miter lim="400000"/>
            </a:ln>
            <a:effectLst/>
          </p:spPr>
        </p:pic>
        <p:sp>
          <p:nvSpPr>
            <p:cNvPr id="262" name="Stop Shiny app"/>
            <p:cNvSpPr txBox="1"/>
            <p:nvPr/>
          </p:nvSpPr>
          <p:spPr>
            <a:xfrm>
              <a:off x="0" y="256505"/>
              <a:ext cx="701108" cy="4002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Aplicación Stop Shiny</a:t>
              </a:r>
              <a:endParaRPr sz="900" dirty="0"/>
            </a:p>
          </p:txBody>
        </p:sp>
        <p:sp>
          <p:nvSpPr>
            <p:cNvPr id="263" name="Publish to shinyapps.io,…"/>
            <p:cNvSpPr txBox="1"/>
            <p:nvPr/>
          </p:nvSpPr>
          <p:spPr>
            <a:xfrm>
              <a:off x="1016498" y="266030"/>
              <a:ext cx="1673861" cy="3910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nSpc>
                  <a:spcPct val="80000"/>
                </a:lnSpc>
                <a:spcBef>
                  <a:spcPts val="0"/>
                </a:spcBef>
                <a:buClr>
                  <a:schemeClr val="accent4">
                    <a:hueOff val="384618"/>
                    <a:satOff val="3869"/>
                    <a:lumOff val="5802"/>
                  </a:schemeClr>
                </a:buClr>
                <a:defRPr sz="1000" b="0">
                  <a:solidFill>
                    <a:srgbClr val="000000"/>
                  </a:solidFill>
                </a:defRPr>
              </a:pPr>
              <a:r>
                <a:rPr lang="es-ES" sz="900"/>
                <a:t>Publicar en shinyapps.io, 
Posit Connect, Posit Cloud,...</a:t>
              </a:r>
              <a:endParaRPr sz="900" dirty="0"/>
            </a:p>
          </p:txBody>
        </p:sp>
        <p:sp>
          <p:nvSpPr>
            <p:cNvPr id="264" name="Refresh"/>
            <p:cNvSpPr txBox="1"/>
            <p:nvPr/>
          </p:nvSpPr>
          <p:spPr>
            <a:xfrm>
              <a:off x="2379543" y="219450"/>
              <a:ext cx="592609" cy="2606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Actualizar</a:t>
              </a:r>
              <a:endParaRPr sz="800" dirty="0"/>
            </a:p>
          </p:txBody>
        </p:sp>
        <p:sp>
          <p:nvSpPr>
            <p:cNvPr id="265" name="Línea"/>
            <p:cNvSpPr/>
            <p:nvPr/>
          </p:nvSpPr>
          <p:spPr>
            <a:xfrm flipH="1" flipV="1">
              <a:off x="80815" y="202131"/>
              <a:ext cx="1508" cy="9274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66" name="Línea"/>
            <p:cNvSpPr/>
            <p:nvPr/>
          </p:nvSpPr>
          <p:spPr>
            <a:xfrm flipH="1" flipV="1">
              <a:off x="2848413" y="202610"/>
              <a:ext cx="3" cy="10073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67" name="Línea"/>
            <p:cNvSpPr/>
            <p:nvPr/>
          </p:nvSpPr>
          <p:spPr>
            <a:xfrm flipV="1">
              <a:off x="1844163" y="179810"/>
              <a:ext cx="464251" cy="14798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sp>
        <p:nvSpPr>
          <p:cNvPr id="269" name="Línea"/>
          <p:cNvSpPr/>
          <p:nvPr/>
        </p:nvSpPr>
        <p:spPr>
          <a:xfrm flipH="1" flipV="1">
            <a:off x="3106601" y="5727401"/>
            <a:ext cx="3" cy="14878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70" name="Línea"/>
          <p:cNvSpPr/>
          <p:nvPr/>
        </p:nvSpPr>
        <p:spPr>
          <a:xfrm>
            <a:off x="7112000" y="1102908"/>
            <a:ext cx="3149600" cy="1"/>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71" name="Tab Panes"/>
          <p:cNvSpPr txBox="1"/>
          <p:nvPr/>
        </p:nvSpPr>
        <p:spPr>
          <a:xfrm>
            <a:off x="7115165" y="1160367"/>
            <a:ext cx="1489190"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sz="2400" dirty="0"/>
              <a:t>Tab Panes</a:t>
            </a:r>
          </a:p>
        </p:txBody>
      </p:sp>
      <p:sp>
        <p:nvSpPr>
          <p:cNvPr id="272" name="Línea"/>
          <p:cNvSpPr/>
          <p:nvPr/>
        </p:nvSpPr>
        <p:spPr>
          <a:xfrm flipV="1">
            <a:off x="319232" y="1104899"/>
            <a:ext cx="3075055" cy="2"/>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73" name="Open Shiny, R Markdown, knitr, Sweave, LaTeX, .Rd files and more in Source Pane"/>
          <p:cNvSpPr txBox="1"/>
          <p:nvPr/>
        </p:nvSpPr>
        <p:spPr>
          <a:xfrm>
            <a:off x="1717206" y="1477756"/>
            <a:ext cx="1617165"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Abrir Shiny, R Markdown, knitr, Sweave, LaTeX, . Archivos Rd y más en el panel de código fuente</a:t>
            </a:r>
            <a:endParaRPr sz="800" dirty="0"/>
          </a:p>
        </p:txBody>
      </p:sp>
      <p:grpSp>
        <p:nvGrpSpPr>
          <p:cNvPr id="278" name="Agrupar"/>
          <p:cNvGrpSpPr/>
          <p:nvPr/>
        </p:nvGrpSpPr>
        <p:grpSpPr>
          <a:xfrm>
            <a:off x="1326663" y="1325603"/>
            <a:ext cx="384449" cy="627973"/>
            <a:chOff x="22799" y="0"/>
            <a:chExt cx="384447" cy="627972"/>
          </a:xfrm>
        </p:grpSpPr>
        <p:sp>
          <p:nvSpPr>
            <p:cNvPr id="274" name="Polígono"/>
            <p:cNvSpPr/>
            <p:nvPr/>
          </p:nvSpPr>
          <p:spPr>
            <a:xfrm>
              <a:off x="32094" y="201721"/>
              <a:ext cx="365858" cy="42245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rgbClr val="DCDEE0"/>
            </a:solidFill>
            <a:ln w="12700" cap="flat">
              <a:noFill/>
              <a:miter lim="400000"/>
            </a:ln>
            <a:effectLst/>
          </p:spPr>
          <p:txBody>
            <a:bodyPr wrap="square" lIns="71437" tIns="71437" rIns="71437" bIns="71437" numCol="1" anchor="ctr">
              <a:noAutofit/>
            </a:bodyPr>
            <a:lstStyle/>
            <a:p>
              <a:pPr>
                <a:lnSpc>
                  <a:spcPct val="80000"/>
                </a:lnSpc>
                <a:spcBef>
                  <a:spcPts val="0"/>
                </a:spcBef>
                <a:defRPr sz="3200" b="0">
                  <a:solidFill>
                    <a:srgbClr val="53585F"/>
                  </a:solidFill>
                </a:defRPr>
              </a:pPr>
              <a:endParaRPr/>
            </a:p>
          </p:txBody>
        </p:sp>
        <p:sp>
          <p:nvSpPr>
            <p:cNvPr id="275" name="Círculo"/>
            <p:cNvSpPr/>
            <p:nvPr/>
          </p:nvSpPr>
          <p:spPr>
            <a:xfrm>
              <a:off x="22799" y="0"/>
              <a:ext cx="384448" cy="384448"/>
            </a:xfrm>
            <a:prstGeom prst="ellipse">
              <a:avLst/>
            </a:prstGeom>
            <a:gradFill flip="none" rotWithShape="1">
              <a:gsLst>
                <a:gs pos="22124">
                  <a:srgbClr val="FFFFFF"/>
                </a:gs>
                <a:gs pos="60279">
                  <a:srgbClr val="FFFFFF">
                    <a:alpha val="50000"/>
                  </a:srgbClr>
                </a:gs>
                <a:gs pos="100000">
                  <a:srgbClr val="FFFFFF">
                    <a:alpha val="0"/>
                  </a:srgbClr>
                </a:gs>
              </a:gsLst>
              <a:path path="shape">
                <a:fillToRect l="50000" t="50000" r="50000" b="50000"/>
              </a:path>
            </a:gradFill>
            <a:ln w="12700" cap="flat">
              <a:noFill/>
              <a:miter lim="400000"/>
            </a:ln>
            <a:effectLst/>
          </p:spPr>
          <p:txBody>
            <a:bodyPr wrap="square" lIns="71437" tIns="71437" rIns="71437" bIns="71437" numCol="1" anchor="ctr">
              <a:noAutofit/>
            </a:bodyPr>
            <a:lstStyle/>
            <a:p>
              <a:pPr>
                <a:lnSpc>
                  <a:spcPct val="80000"/>
                </a:lnSpc>
                <a:spcBef>
                  <a:spcPts val="0"/>
                </a:spcBef>
                <a:defRPr sz="3200" b="0">
                  <a:solidFill>
                    <a:srgbClr val="000000"/>
                  </a:solidFill>
                </a:defRPr>
              </a:pPr>
              <a:endParaRPr/>
            </a:p>
          </p:txBody>
        </p:sp>
        <p:sp>
          <p:nvSpPr>
            <p:cNvPr id="276" name="Polígono"/>
            <p:cNvSpPr/>
            <p:nvPr/>
          </p:nvSpPr>
          <p:spPr>
            <a:xfrm>
              <a:off x="28807" y="197926"/>
              <a:ext cx="372432" cy="4300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noFill/>
            <a:ln w="12700" cap="flat">
              <a:solidFill>
                <a:srgbClr val="A6AAA9"/>
              </a:solidFill>
              <a:prstDash val="solid"/>
              <a:miter lim="400000"/>
            </a:ln>
            <a:effectLst/>
          </p:spPr>
          <p:txBody>
            <a:bodyPr wrap="square" lIns="71437" tIns="71437" rIns="71437" bIns="71437" numCol="1" anchor="ctr">
              <a:noAutofit/>
            </a:bodyPr>
            <a:lstStyle/>
            <a:p>
              <a:pPr>
                <a:lnSpc>
                  <a:spcPct val="80000"/>
                </a:lnSpc>
                <a:spcBef>
                  <a:spcPts val="0"/>
                </a:spcBef>
                <a:defRPr sz="3200" b="0">
                  <a:solidFill>
                    <a:srgbClr val="53585F"/>
                  </a:solidFill>
                </a:defRPr>
              </a:pPr>
              <a:endParaRPr/>
            </a:p>
          </p:txBody>
        </p:sp>
        <p:pic>
          <p:nvPicPr>
            <p:cNvPr id="277" name="LaTeX_logo.png" descr="LaTeX_logo.png"/>
            <p:cNvPicPr>
              <a:picLocks noChangeAspect="1"/>
            </p:cNvPicPr>
            <p:nvPr/>
          </p:nvPicPr>
          <p:blipFill>
            <a:blip r:embed="rId15"/>
            <a:stretch>
              <a:fillRect/>
            </a:stretch>
          </p:blipFill>
          <p:spPr>
            <a:xfrm>
              <a:off x="53505" y="360402"/>
              <a:ext cx="323036" cy="134599"/>
            </a:xfrm>
            <a:prstGeom prst="rect">
              <a:avLst/>
            </a:prstGeom>
            <a:ln w="12700" cap="flat">
              <a:noFill/>
              <a:miter lim="400000"/>
            </a:ln>
            <a:effectLst/>
          </p:spPr>
        </p:pic>
      </p:grpSp>
      <p:grpSp>
        <p:nvGrpSpPr>
          <p:cNvPr id="290" name="Agrupar"/>
          <p:cNvGrpSpPr/>
          <p:nvPr/>
        </p:nvGrpSpPr>
        <p:grpSpPr>
          <a:xfrm>
            <a:off x="438148" y="5137450"/>
            <a:ext cx="2933703" cy="1233637"/>
            <a:chOff x="-1" y="0"/>
            <a:chExt cx="2933702" cy="1233636"/>
          </a:xfrm>
        </p:grpSpPr>
        <p:sp>
          <p:nvSpPr>
            <p:cNvPr id="279" name="RStudio recognizes that files named app.R, server.R, ui.R, and global.R belong to a shiny app"/>
            <p:cNvSpPr txBox="1"/>
            <p:nvPr/>
          </p:nvSpPr>
          <p:spPr>
            <a:xfrm>
              <a:off x="96166" y="0"/>
              <a:ext cx="2765239" cy="4012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nSpc>
                  <a:spcPct val="80000"/>
                </a:lnSpc>
                <a:spcBef>
                  <a:spcPts val="300"/>
                </a:spcBef>
                <a:buClr>
                  <a:schemeClr val="accent4">
                    <a:hueOff val="384618"/>
                    <a:satOff val="3869"/>
                    <a:lumOff val="5802"/>
                  </a:schemeClr>
                </a:buClr>
                <a:defRPr sz="1000" b="0">
                  <a:solidFill>
                    <a:srgbClr val="000000"/>
                  </a:solidFill>
                </a:defRPr>
              </a:pPr>
              <a:r>
                <a:rPr sz="900" dirty="0"/>
                <a:t>RStudio </a:t>
              </a:r>
              <a:r>
                <a:rPr lang="es-ES" sz="900" dirty="0"/>
                <a:t>reconoce que los archivos denominados</a:t>
              </a:r>
              <a:r>
                <a:rPr sz="900" dirty="0"/>
                <a:t> </a:t>
              </a:r>
              <a:r>
                <a:rPr sz="900" b="1" dirty="0" err="1"/>
                <a:t>app.R</a:t>
              </a:r>
              <a:r>
                <a:rPr sz="900" dirty="0"/>
                <a:t>, </a:t>
              </a:r>
              <a:r>
                <a:rPr sz="900" b="1" dirty="0" err="1"/>
                <a:t>server.R</a:t>
              </a:r>
              <a:r>
                <a:rPr sz="900" dirty="0"/>
                <a:t>, </a:t>
              </a:r>
              <a:r>
                <a:rPr sz="900" b="1" dirty="0" err="1"/>
                <a:t>ui.R</a:t>
              </a:r>
              <a:r>
                <a:rPr sz="900" dirty="0"/>
                <a:t>, </a:t>
              </a:r>
              <a:r>
                <a:rPr lang="es-ES" sz="900" dirty="0"/>
                <a:t>y</a:t>
              </a:r>
              <a:r>
                <a:rPr sz="900" dirty="0"/>
                <a:t> </a:t>
              </a:r>
              <a:r>
                <a:rPr sz="900" b="1" dirty="0" err="1"/>
                <a:t>global.R</a:t>
              </a:r>
              <a:r>
                <a:rPr sz="900" dirty="0"/>
                <a:t> </a:t>
              </a:r>
              <a:r>
                <a:rPr lang="es-ES" sz="900" dirty="0"/>
                <a:t>pertenecen a una aplicación </a:t>
              </a:r>
              <a:r>
                <a:rPr lang="es-ES" sz="900" dirty="0" err="1"/>
                <a:t>shiny</a:t>
              </a:r>
              <a:endParaRPr sz="900" dirty="0"/>
            </a:p>
          </p:txBody>
        </p:sp>
        <p:grpSp>
          <p:nvGrpSpPr>
            <p:cNvPr id="289" name="Agrupar"/>
            <p:cNvGrpSpPr/>
            <p:nvPr/>
          </p:nvGrpSpPr>
          <p:grpSpPr>
            <a:xfrm>
              <a:off x="-1" y="384101"/>
              <a:ext cx="2933702" cy="849535"/>
              <a:chOff x="0" y="6114"/>
              <a:chExt cx="2933700" cy="849534"/>
            </a:xfrm>
          </p:grpSpPr>
          <p:pic>
            <p:nvPicPr>
              <p:cNvPr id="280" name="pasted-image.tiff" descr="pasted-image.tiff"/>
              <p:cNvPicPr>
                <a:picLocks noChangeAspect="1"/>
              </p:cNvPicPr>
              <p:nvPr/>
            </p:nvPicPr>
            <p:blipFill>
              <a:blip r:embed="rId16"/>
              <a:stretch>
                <a:fillRect/>
              </a:stretch>
            </p:blipFill>
            <p:spPr>
              <a:xfrm>
                <a:off x="0" y="6114"/>
                <a:ext cx="2882900" cy="819689"/>
              </a:xfrm>
              <a:prstGeom prst="rect">
                <a:avLst/>
              </a:prstGeom>
              <a:ln w="6350" cap="flat">
                <a:solidFill>
                  <a:srgbClr val="53585F"/>
                </a:solidFill>
                <a:prstDash val="solid"/>
                <a:miter lim="400000"/>
              </a:ln>
              <a:effectLst/>
            </p:spPr>
          </p:pic>
          <p:sp>
            <p:nvSpPr>
              <p:cNvPr id="281" name="Run app"/>
              <p:cNvSpPr txBox="1"/>
              <p:nvPr/>
            </p:nvSpPr>
            <p:spPr>
              <a:xfrm>
                <a:off x="419228" y="294276"/>
                <a:ext cx="534254" cy="4012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Ejecutar aplicación</a:t>
                </a:r>
                <a:endParaRPr sz="700" dirty="0"/>
              </a:p>
            </p:txBody>
          </p:sp>
          <p:sp>
            <p:nvSpPr>
              <p:cNvPr id="282" name="Choose location to view app"/>
              <p:cNvSpPr txBox="1"/>
              <p:nvPr/>
            </p:nvSpPr>
            <p:spPr>
              <a:xfrm>
                <a:off x="1032259" y="305714"/>
                <a:ext cx="672411"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Elija la ubicación para ver la aplicación</a:t>
                </a:r>
                <a:endParaRPr sz="700" dirty="0"/>
              </a:p>
            </p:txBody>
          </p:sp>
          <p:sp>
            <p:nvSpPr>
              <p:cNvPr id="283" name="Publish to shinyapps.io or server"/>
              <p:cNvSpPr txBox="1"/>
              <p:nvPr/>
            </p:nvSpPr>
            <p:spPr>
              <a:xfrm>
                <a:off x="1700867" y="313450"/>
                <a:ext cx="756326"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Publicar en shinyapps.io o servidor</a:t>
                </a:r>
                <a:endParaRPr sz="700" dirty="0"/>
              </a:p>
            </p:txBody>
          </p:sp>
          <p:sp>
            <p:nvSpPr>
              <p:cNvPr id="284" name="Manage publish accounts"/>
              <p:cNvSpPr txBox="1"/>
              <p:nvPr/>
            </p:nvSpPr>
            <p:spPr>
              <a:xfrm>
                <a:off x="2330898" y="303801"/>
                <a:ext cx="602802"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Administrar cuentas de publicación</a:t>
                </a:r>
                <a:endParaRPr sz="700" dirty="0"/>
              </a:p>
            </p:txBody>
          </p:sp>
          <p:sp>
            <p:nvSpPr>
              <p:cNvPr id="285" name="Línea"/>
              <p:cNvSpPr/>
              <p:nvPr/>
            </p:nvSpPr>
            <p:spPr>
              <a:xfrm flipV="1">
                <a:off x="2224721" y="205193"/>
                <a:ext cx="315041" cy="21392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86" name="Línea"/>
              <p:cNvSpPr/>
              <p:nvPr/>
            </p:nvSpPr>
            <p:spPr>
              <a:xfrm flipV="1">
                <a:off x="1432703" y="208591"/>
                <a:ext cx="1010215" cy="18545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87" name="Línea"/>
              <p:cNvSpPr/>
              <p:nvPr/>
            </p:nvSpPr>
            <p:spPr>
              <a:xfrm flipV="1">
                <a:off x="801141" y="182922"/>
                <a:ext cx="1277638" cy="19293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288" name="Línea"/>
              <p:cNvSpPr/>
              <p:nvPr/>
            </p:nvSpPr>
            <p:spPr>
              <a:xfrm flipV="1">
                <a:off x="2666082" y="203322"/>
                <a:ext cx="3833" cy="18318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sp>
        <p:nvSpPr>
          <p:cNvPr id="291" name="Documents and Apps"/>
          <p:cNvSpPr txBox="1"/>
          <p:nvPr/>
        </p:nvSpPr>
        <p:spPr>
          <a:xfrm>
            <a:off x="306210" y="1184989"/>
            <a:ext cx="3122650"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000"/>
              <a:t>Documentos y aplicaciones</a:t>
            </a:r>
            <a:endParaRPr sz="2000" dirty="0"/>
          </a:p>
        </p:txBody>
      </p:sp>
      <p:grpSp>
        <p:nvGrpSpPr>
          <p:cNvPr id="325" name="Agrupar"/>
          <p:cNvGrpSpPr/>
          <p:nvPr/>
        </p:nvGrpSpPr>
        <p:grpSpPr>
          <a:xfrm>
            <a:off x="417319" y="1984164"/>
            <a:ext cx="3060595" cy="3049555"/>
            <a:chOff x="-17655" y="0"/>
            <a:chExt cx="3060593" cy="3049554"/>
          </a:xfrm>
        </p:grpSpPr>
        <p:sp>
          <p:nvSpPr>
            <p:cNvPr id="292" name="Access markdown guide at…"/>
            <p:cNvSpPr txBox="1"/>
            <p:nvPr/>
          </p:nvSpPr>
          <p:spPr>
            <a:xfrm>
              <a:off x="-17655" y="2537912"/>
              <a:ext cx="2913098" cy="5116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nSpc>
                  <a:spcPct val="80000"/>
                </a:lnSpc>
                <a:spcBef>
                  <a:spcPts val="0"/>
                </a:spcBef>
                <a:buClr>
                  <a:schemeClr val="accent4">
                    <a:hueOff val="384618"/>
                    <a:satOff val="3869"/>
                    <a:lumOff val="5802"/>
                  </a:schemeClr>
                </a:buClr>
                <a:defRPr sz="1000" b="0">
                  <a:solidFill>
                    <a:srgbClr val="000000"/>
                  </a:solidFill>
                </a:defRPr>
              </a:pPr>
              <a:r>
                <a:rPr lang="es-ES" sz="800" dirty="0"/>
                <a:t>Acceda a la guía de </a:t>
              </a:r>
              <a:r>
                <a:rPr lang="es-ES" sz="800" dirty="0" err="1"/>
                <a:t>Markdown</a:t>
              </a:r>
              <a:r>
                <a:rPr lang="es-ES" sz="800" dirty="0"/>
                <a:t> en</a:t>
              </a:r>
              <a:r>
                <a:rPr sz="800" dirty="0"/>
                <a:t> </a:t>
              </a:r>
            </a:p>
            <a:p>
              <a:pPr>
                <a:lnSpc>
                  <a:spcPct val="80000"/>
                </a:lnSpc>
                <a:spcBef>
                  <a:spcPts val="300"/>
                </a:spcBef>
                <a:buClr>
                  <a:schemeClr val="accent4">
                    <a:hueOff val="384618"/>
                    <a:satOff val="3869"/>
                    <a:lumOff val="5802"/>
                  </a:schemeClr>
                </a:buClr>
                <a:defRPr sz="1000" b="0">
                  <a:solidFill>
                    <a:srgbClr val="000000"/>
                  </a:solidFill>
                </a:defRPr>
              </a:pPr>
              <a:r>
                <a:rPr sz="800" b="1" dirty="0"/>
                <a:t>Help &gt; Markdown Quick Reference</a:t>
              </a:r>
              <a:br>
                <a:rPr sz="800" b="1" dirty="0"/>
              </a:br>
              <a:r>
                <a:rPr lang="es-ES" sz="800" dirty="0"/>
                <a:t>Consulte el reverso para obtener más información sobre</a:t>
              </a:r>
              <a:r>
                <a:rPr sz="800" dirty="0"/>
                <a:t> </a:t>
              </a:r>
              <a:r>
                <a:rPr sz="800" b="1" dirty="0"/>
                <a:t>Visual Editor</a:t>
              </a:r>
            </a:p>
          </p:txBody>
        </p:sp>
        <p:grpSp>
          <p:nvGrpSpPr>
            <p:cNvPr id="324" name="Agrupar"/>
            <p:cNvGrpSpPr/>
            <p:nvPr/>
          </p:nvGrpSpPr>
          <p:grpSpPr>
            <a:xfrm>
              <a:off x="0" y="0"/>
              <a:ext cx="3042938" cy="2562650"/>
              <a:chOff x="0" y="0"/>
              <a:chExt cx="3042937" cy="2562649"/>
            </a:xfrm>
          </p:grpSpPr>
          <p:pic>
            <p:nvPicPr>
              <p:cNvPr id="293" name="pasted-image.tiff" descr="pasted-image.tiff"/>
              <p:cNvPicPr>
                <a:picLocks noChangeAspect="1"/>
              </p:cNvPicPr>
              <p:nvPr/>
            </p:nvPicPr>
            <p:blipFill>
              <a:blip r:embed="rId17"/>
              <a:stretch>
                <a:fillRect/>
              </a:stretch>
            </p:blipFill>
            <p:spPr>
              <a:xfrm>
                <a:off x="0" y="554201"/>
                <a:ext cx="2882900" cy="2008448"/>
              </a:xfrm>
              <a:prstGeom prst="rect">
                <a:avLst/>
              </a:prstGeom>
              <a:ln w="6350" cap="flat">
                <a:solidFill>
                  <a:srgbClr val="53585F"/>
                </a:solidFill>
                <a:prstDash val="solid"/>
                <a:miter lim="400000"/>
              </a:ln>
              <a:effectLst/>
            </p:spPr>
          </p:pic>
          <p:sp>
            <p:nvSpPr>
              <p:cNvPr id="294" name="Check spelling"/>
              <p:cNvSpPr txBox="1"/>
              <p:nvPr/>
            </p:nvSpPr>
            <p:spPr>
              <a:xfrm>
                <a:off x="54568" y="0"/>
                <a:ext cx="537055" cy="4012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Revisa la ortografía</a:t>
                </a:r>
                <a:endParaRPr sz="700" dirty="0"/>
              </a:p>
            </p:txBody>
          </p:sp>
          <p:sp>
            <p:nvSpPr>
              <p:cNvPr id="295" name="Render output"/>
              <p:cNvSpPr txBox="1"/>
              <p:nvPr/>
            </p:nvSpPr>
            <p:spPr>
              <a:xfrm>
                <a:off x="508311" y="31522"/>
                <a:ext cx="587943" cy="4012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dirty="0"/>
                  <a:t>Renderizar salida</a:t>
                </a:r>
                <a:endParaRPr sz="700" dirty="0"/>
              </a:p>
            </p:txBody>
          </p:sp>
          <p:sp>
            <p:nvSpPr>
              <p:cNvPr id="296" name="Choose output format"/>
              <p:cNvSpPr txBox="1"/>
              <p:nvPr/>
            </p:nvSpPr>
            <p:spPr>
              <a:xfrm>
                <a:off x="995977" y="0"/>
                <a:ext cx="503834"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Elegir el formato de salida</a:t>
                </a:r>
                <a:endParaRPr sz="700" dirty="0"/>
              </a:p>
            </p:txBody>
          </p:sp>
          <p:sp>
            <p:nvSpPr>
              <p:cNvPr id="297" name="Configure render options"/>
              <p:cNvSpPr txBox="1"/>
              <p:nvPr/>
            </p:nvSpPr>
            <p:spPr>
              <a:xfrm>
                <a:off x="1449191" y="0"/>
                <a:ext cx="621945"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600"/>
                  <a:t>Configurar las opciones de renderizado</a:t>
                </a:r>
                <a:endParaRPr sz="600" dirty="0"/>
              </a:p>
            </p:txBody>
          </p:sp>
          <p:sp>
            <p:nvSpPr>
              <p:cNvPr id="298" name="Insert code chunk"/>
              <p:cNvSpPr txBox="1"/>
              <p:nvPr/>
            </p:nvSpPr>
            <p:spPr>
              <a:xfrm>
                <a:off x="2057640" y="0"/>
                <a:ext cx="438289"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Insertar fragmento de código</a:t>
                </a:r>
                <a:endParaRPr sz="700" dirty="0"/>
              </a:p>
            </p:txBody>
          </p:sp>
          <p:sp>
            <p:nvSpPr>
              <p:cNvPr id="299" name="Jump to previous chunk"/>
              <p:cNvSpPr txBox="1"/>
              <p:nvPr/>
            </p:nvSpPr>
            <p:spPr>
              <a:xfrm>
                <a:off x="244888" y="922327"/>
                <a:ext cx="583058"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Saltar al fragmento anterior</a:t>
                </a:r>
                <a:endParaRPr sz="800" dirty="0"/>
              </a:p>
            </p:txBody>
          </p:sp>
          <p:sp>
            <p:nvSpPr>
              <p:cNvPr id="300" name="Jump to next chunk"/>
              <p:cNvSpPr txBox="1"/>
              <p:nvPr/>
            </p:nvSpPr>
            <p:spPr>
              <a:xfrm>
                <a:off x="765656" y="922327"/>
                <a:ext cx="537054"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Saltar al siguiente fragmento</a:t>
                </a:r>
                <a:endParaRPr sz="700" dirty="0"/>
              </a:p>
            </p:txBody>
          </p:sp>
          <p:sp>
            <p:nvSpPr>
              <p:cNvPr id="301" name="Run code"/>
              <p:cNvSpPr txBox="1"/>
              <p:nvPr/>
            </p:nvSpPr>
            <p:spPr>
              <a:xfrm>
                <a:off x="1330932" y="874702"/>
                <a:ext cx="438866"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Ejecutar código</a:t>
                </a:r>
                <a:endParaRPr sz="700" dirty="0"/>
              </a:p>
            </p:txBody>
          </p:sp>
          <p:sp>
            <p:nvSpPr>
              <p:cNvPr id="302" name="Publish to server"/>
              <p:cNvSpPr txBox="1"/>
              <p:nvPr/>
            </p:nvSpPr>
            <p:spPr>
              <a:xfrm>
                <a:off x="2481767" y="130905"/>
                <a:ext cx="561170" cy="4012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Publicar en el servidor</a:t>
                </a:r>
                <a:endParaRPr sz="700" dirty="0"/>
              </a:p>
            </p:txBody>
          </p:sp>
          <p:sp>
            <p:nvSpPr>
              <p:cNvPr id="303" name="Show file outline"/>
              <p:cNvSpPr txBox="1"/>
              <p:nvPr/>
            </p:nvSpPr>
            <p:spPr>
              <a:xfrm>
                <a:off x="1790579" y="975833"/>
                <a:ext cx="583058" cy="4012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Mostrar esquema de archivo</a:t>
                </a:r>
                <a:endParaRPr sz="700" dirty="0"/>
              </a:p>
            </p:txBody>
          </p:sp>
          <p:sp>
            <p:nvSpPr>
              <p:cNvPr id="304" name="Set knitr chunk options"/>
              <p:cNvSpPr txBox="1"/>
              <p:nvPr/>
            </p:nvSpPr>
            <p:spPr>
              <a:xfrm>
                <a:off x="1394755" y="1970638"/>
                <a:ext cx="602803" cy="54219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dirty="0"/>
                  <a:t>Establecer las opciones de código</a:t>
                </a:r>
                <a:endParaRPr sz="700" dirty="0"/>
              </a:p>
            </p:txBody>
          </p:sp>
          <p:sp>
            <p:nvSpPr>
              <p:cNvPr id="305" name="Run this and all previous code chunks"/>
              <p:cNvSpPr txBox="1"/>
              <p:nvPr/>
            </p:nvSpPr>
            <p:spPr>
              <a:xfrm>
                <a:off x="1400540" y="1466277"/>
                <a:ext cx="768902" cy="54219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Ejecutar todos los fragmentos de código anteriores</a:t>
                </a:r>
                <a:endParaRPr sz="700" dirty="0"/>
              </a:p>
            </p:txBody>
          </p:sp>
          <p:sp>
            <p:nvSpPr>
              <p:cNvPr id="306" name="Run this code chunk"/>
              <p:cNvSpPr txBox="1"/>
              <p:nvPr/>
            </p:nvSpPr>
            <p:spPr>
              <a:xfrm>
                <a:off x="2170941" y="1572851"/>
                <a:ext cx="729482" cy="4012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Ejecución de este fragmento de código</a:t>
                </a:r>
                <a:endParaRPr sz="700" dirty="0"/>
              </a:p>
            </p:txBody>
          </p:sp>
          <p:sp>
            <p:nvSpPr>
              <p:cNvPr id="307" name="Jump to section or chunk"/>
              <p:cNvSpPr txBox="1"/>
              <p:nvPr/>
            </p:nvSpPr>
            <p:spPr>
              <a:xfrm>
                <a:off x="378314" y="1615853"/>
                <a:ext cx="611767" cy="56084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Saltar a una sección o fragmento</a:t>
                </a:r>
                <a:endParaRPr sz="700" dirty="0"/>
              </a:p>
            </p:txBody>
          </p:sp>
          <p:sp>
            <p:nvSpPr>
              <p:cNvPr id="308" name="Línea"/>
              <p:cNvSpPr/>
              <p:nvPr/>
            </p:nvSpPr>
            <p:spPr>
              <a:xfrm flipV="1">
                <a:off x="2125830" y="763616"/>
                <a:ext cx="457600" cy="26307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09" name="Línea"/>
              <p:cNvSpPr/>
              <p:nvPr/>
            </p:nvSpPr>
            <p:spPr>
              <a:xfrm flipV="1">
                <a:off x="2416757" y="474594"/>
                <a:ext cx="280175" cy="20249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0" name="Línea"/>
              <p:cNvSpPr/>
              <p:nvPr/>
            </p:nvSpPr>
            <p:spPr>
              <a:xfrm flipV="1">
                <a:off x="1554158" y="778423"/>
                <a:ext cx="524642" cy="23885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1" name="Línea"/>
              <p:cNvSpPr/>
              <p:nvPr/>
            </p:nvSpPr>
            <p:spPr>
              <a:xfrm flipV="1">
                <a:off x="1001871" y="777286"/>
                <a:ext cx="880797" cy="24353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2" name="Línea"/>
              <p:cNvSpPr/>
              <p:nvPr/>
            </p:nvSpPr>
            <p:spPr>
              <a:xfrm flipV="1">
                <a:off x="495065" y="777373"/>
                <a:ext cx="1257876" cy="233497"/>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3" name="Línea"/>
              <p:cNvSpPr/>
              <p:nvPr/>
            </p:nvSpPr>
            <p:spPr>
              <a:xfrm>
                <a:off x="384593" y="365971"/>
                <a:ext cx="234054" cy="30193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4" name="Línea"/>
              <p:cNvSpPr/>
              <p:nvPr/>
            </p:nvSpPr>
            <p:spPr>
              <a:xfrm>
                <a:off x="724736" y="367054"/>
                <a:ext cx="234054" cy="30193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5" name="Línea"/>
              <p:cNvSpPr/>
              <p:nvPr/>
            </p:nvSpPr>
            <p:spPr>
              <a:xfrm flipH="1">
                <a:off x="1158610" y="478409"/>
                <a:ext cx="3" cy="209034"/>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6" name="Línea"/>
              <p:cNvSpPr/>
              <p:nvPr/>
            </p:nvSpPr>
            <p:spPr>
              <a:xfrm flipH="1">
                <a:off x="1348115" y="488208"/>
                <a:ext cx="185852" cy="21757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7" name="Línea"/>
              <p:cNvSpPr/>
              <p:nvPr/>
            </p:nvSpPr>
            <p:spPr>
              <a:xfrm flipH="1">
                <a:off x="1610539" y="482851"/>
                <a:ext cx="526264" cy="20944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8" name="Línea"/>
              <p:cNvSpPr/>
              <p:nvPr/>
            </p:nvSpPr>
            <p:spPr>
              <a:xfrm flipH="1">
                <a:off x="644442" y="2089119"/>
                <a:ext cx="1" cy="440707"/>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19" name="Línea"/>
              <p:cNvSpPr/>
              <p:nvPr/>
            </p:nvSpPr>
            <p:spPr>
              <a:xfrm flipV="1">
                <a:off x="1976315" y="2181900"/>
                <a:ext cx="516542" cy="9377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20" name="Línea"/>
              <p:cNvSpPr/>
              <p:nvPr/>
            </p:nvSpPr>
            <p:spPr>
              <a:xfrm>
                <a:off x="2040588" y="1921738"/>
                <a:ext cx="593533" cy="20589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21" name="Línea"/>
              <p:cNvSpPr/>
              <p:nvPr/>
            </p:nvSpPr>
            <p:spPr>
              <a:xfrm>
                <a:off x="2635815" y="1933557"/>
                <a:ext cx="111408" cy="20030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22" name="Visual Editor (reverse side)"/>
              <p:cNvSpPr txBox="1"/>
              <p:nvPr/>
            </p:nvSpPr>
            <p:spPr>
              <a:xfrm>
                <a:off x="2381206" y="873210"/>
                <a:ext cx="516896" cy="7729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Editor visual (reverso)</a:t>
                </a:r>
                <a:endParaRPr sz="800" dirty="0"/>
              </a:p>
            </p:txBody>
          </p:sp>
          <p:sp>
            <p:nvSpPr>
              <p:cNvPr id="323" name="Línea"/>
              <p:cNvSpPr/>
              <p:nvPr/>
            </p:nvSpPr>
            <p:spPr>
              <a:xfrm flipV="1">
                <a:off x="2565685" y="772781"/>
                <a:ext cx="235371" cy="23537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grpSp>
        <p:nvGrpSpPr>
          <p:cNvPr id="342" name="Agrupar"/>
          <p:cNvGrpSpPr/>
          <p:nvPr/>
        </p:nvGrpSpPr>
        <p:grpSpPr>
          <a:xfrm>
            <a:off x="3833929" y="8028806"/>
            <a:ext cx="2990332" cy="1766382"/>
            <a:chOff x="0" y="0"/>
            <a:chExt cx="2990331" cy="1766380"/>
          </a:xfrm>
        </p:grpSpPr>
        <p:sp>
          <p:nvSpPr>
            <p:cNvPr id="326" name="GUI Package manager lists every installed package"/>
            <p:cNvSpPr txBox="1"/>
            <p:nvPr/>
          </p:nvSpPr>
          <p:spPr>
            <a:xfrm>
              <a:off x="46847" y="0"/>
              <a:ext cx="2772992" cy="2606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gn="ctr">
                <a:lnSpc>
                  <a:spcPct val="80000"/>
                </a:lnSpc>
                <a:spcBef>
                  <a:spcPts val="300"/>
                </a:spcBef>
                <a:buClr>
                  <a:schemeClr val="accent4">
                    <a:hueOff val="384618"/>
                    <a:satOff val="3869"/>
                    <a:lumOff val="5802"/>
                  </a:schemeClr>
                </a:buClr>
                <a:defRPr sz="1000" b="0">
                  <a:solidFill>
                    <a:srgbClr val="000000"/>
                  </a:solidFill>
                </a:defRPr>
              </a:pPr>
              <a:r>
                <a:rPr lang="es-ES" sz="900"/>
                <a:t>El administrador de paquetes de la interfaz gráfica de usuario enumera todos los paquetes instalados</a:t>
              </a:r>
              <a:endParaRPr sz="900" dirty="0"/>
            </a:p>
          </p:txBody>
        </p:sp>
        <p:grpSp>
          <p:nvGrpSpPr>
            <p:cNvPr id="341" name="Agrupar"/>
            <p:cNvGrpSpPr/>
            <p:nvPr/>
          </p:nvGrpSpPr>
          <p:grpSpPr>
            <a:xfrm>
              <a:off x="0" y="255805"/>
              <a:ext cx="2990331" cy="1510575"/>
              <a:chOff x="0" y="0"/>
              <a:chExt cx="2990330" cy="1510574"/>
            </a:xfrm>
          </p:grpSpPr>
          <p:pic>
            <p:nvPicPr>
              <p:cNvPr id="327" name="pasted-image.tiff" descr="pasted-image.tiff"/>
              <p:cNvPicPr>
                <a:picLocks noChangeAspect="1"/>
              </p:cNvPicPr>
              <p:nvPr/>
            </p:nvPicPr>
            <p:blipFill>
              <a:blip r:embed="rId18"/>
              <a:stretch>
                <a:fillRect/>
              </a:stretch>
            </p:blipFill>
            <p:spPr>
              <a:xfrm>
                <a:off x="18983" y="0"/>
                <a:ext cx="2882901" cy="1487813"/>
              </a:xfrm>
              <a:prstGeom prst="rect">
                <a:avLst/>
              </a:prstGeom>
              <a:ln w="6350" cap="flat">
                <a:solidFill>
                  <a:srgbClr val="53585F"/>
                </a:solidFill>
                <a:prstDash val="solid"/>
                <a:miter lim="400000"/>
              </a:ln>
              <a:effectLst/>
            </p:spPr>
          </p:pic>
          <p:sp>
            <p:nvSpPr>
              <p:cNvPr id="328" name="Click to load package with library(). Unclick to detach package with detach()."/>
              <p:cNvSpPr txBox="1"/>
              <p:nvPr/>
            </p:nvSpPr>
            <p:spPr>
              <a:xfrm>
                <a:off x="0" y="960953"/>
                <a:ext cx="1535215" cy="54962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nSpc>
                    <a:spcPct val="80000"/>
                  </a:lnSpc>
                  <a:spcBef>
                    <a:spcPts val="300"/>
                  </a:spcBef>
                  <a:buClr>
                    <a:schemeClr val="accent4">
                      <a:hueOff val="384618"/>
                      <a:satOff val="3869"/>
                      <a:lumOff val="5802"/>
                    </a:schemeClr>
                  </a:buClr>
                  <a:defRPr sz="1000" b="0">
                    <a:solidFill>
                      <a:srgbClr val="000000"/>
                    </a:solidFill>
                  </a:defRPr>
                </a:pPr>
                <a:r>
                  <a:rPr lang="es-ES" sz="900"/>
                  <a:t>Haga clic para cargar el paquete con library(). Deshaga clic para separar el paquete con detach().</a:t>
                </a:r>
                <a:endParaRPr sz="900" dirty="0"/>
              </a:p>
            </p:txBody>
          </p:sp>
          <p:sp>
            <p:nvSpPr>
              <p:cNvPr id="329" name="Delete from library"/>
              <p:cNvSpPr txBox="1"/>
              <p:nvPr/>
            </p:nvSpPr>
            <p:spPr>
              <a:xfrm>
                <a:off x="2411549" y="960953"/>
                <a:ext cx="578781" cy="5465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Eliminar de la biblioteca</a:t>
                </a:r>
                <a:endParaRPr sz="800" dirty="0"/>
              </a:p>
            </p:txBody>
          </p:sp>
          <p:sp>
            <p:nvSpPr>
              <p:cNvPr id="330" name="Install Packages"/>
              <p:cNvSpPr txBox="1"/>
              <p:nvPr/>
            </p:nvSpPr>
            <p:spPr>
              <a:xfrm>
                <a:off x="27995" y="273867"/>
                <a:ext cx="670971" cy="4002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Instalar paquetes</a:t>
                </a:r>
                <a:endParaRPr sz="800" dirty="0"/>
              </a:p>
            </p:txBody>
          </p:sp>
          <p:sp>
            <p:nvSpPr>
              <p:cNvPr id="331" name="Update Packages"/>
              <p:cNvSpPr txBox="1"/>
              <p:nvPr/>
            </p:nvSpPr>
            <p:spPr>
              <a:xfrm>
                <a:off x="600616" y="273867"/>
                <a:ext cx="603717" cy="4057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Paquetes de actualización</a:t>
                </a:r>
                <a:endParaRPr sz="800" dirty="0"/>
              </a:p>
            </p:txBody>
          </p:sp>
          <p:sp>
            <p:nvSpPr>
              <p:cNvPr id="332" name="Package version installed"/>
              <p:cNvSpPr txBox="1"/>
              <p:nvPr/>
            </p:nvSpPr>
            <p:spPr>
              <a:xfrm>
                <a:off x="1808625" y="952999"/>
                <a:ext cx="583942" cy="51164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Versión del paquete instalada</a:t>
                </a:r>
                <a:endParaRPr sz="900" dirty="0"/>
              </a:p>
            </p:txBody>
          </p:sp>
          <p:sp>
            <p:nvSpPr>
              <p:cNvPr id="333" name="Línea"/>
              <p:cNvSpPr/>
              <p:nvPr/>
            </p:nvSpPr>
            <p:spPr>
              <a:xfrm flipH="1" flipV="1">
                <a:off x="179102" y="210947"/>
                <a:ext cx="3" cy="140094"/>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34" name="Línea"/>
              <p:cNvSpPr/>
              <p:nvPr/>
            </p:nvSpPr>
            <p:spPr>
              <a:xfrm flipH="1" flipV="1">
                <a:off x="572533" y="217845"/>
                <a:ext cx="116961" cy="13442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35" name="Línea"/>
              <p:cNvSpPr/>
              <p:nvPr/>
            </p:nvSpPr>
            <p:spPr>
              <a:xfrm flipV="1">
                <a:off x="2253824" y="918251"/>
                <a:ext cx="140967" cy="11682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36" name="Línea"/>
              <p:cNvSpPr/>
              <p:nvPr/>
            </p:nvSpPr>
            <p:spPr>
              <a:xfrm flipV="1">
                <a:off x="2741110" y="904029"/>
                <a:ext cx="82383" cy="12392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pic>
            <p:nvPicPr>
              <p:cNvPr id="337" name="pasted-image.tiff" descr="pasted-image.tiff"/>
              <p:cNvPicPr>
                <a:picLocks noChangeAspect="1"/>
              </p:cNvPicPr>
              <p:nvPr/>
            </p:nvPicPr>
            <p:blipFill>
              <a:blip r:embed="rId19"/>
              <a:stretch>
                <a:fillRect/>
              </a:stretch>
            </p:blipFill>
            <p:spPr>
              <a:xfrm>
                <a:off x="23038" y="706284"/>
                <a:ext cx="2870201" cy="226927"/>
              </a:xfrm>
              <a:prstGeom prst="rect">
                <a:avLst/>
              </a:prstGeom>
              <a:ln w="12700" cap="flat">
                <a:noFill/>
                <a:miter lim="400000"/>
              </a:ln>
              <a:effectLst/>
            </p:spPr>
          </p:pic>
          <p:sp>
            <p:nvSpPr>
              <p:cNvPr id="338" name="Browse package site"/>
              <p:cNvSpPr txBox="1"/>
              <p:nvPr/>
            </p:nvSpPr>
            <p:spPr>
              <a:xfrm>
                <a:off x="2053716" y="231035"/>
                <a:ext cx="795184" cy="5116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Examinar el sitio del paquete</a:t>
                </a:r>
                <a:endParaRPr sz="900" dirty="0"/>
              </a:p>
            </p:txBody>
          </p:sp>
          <p:sp>
            <p:nvSpPr>
              <p:cNvPr id="339" name="Línea"/>
              <p:cNvSpPr/>
              <p:nvPr/>
            </p:nvSpPr>
            <p:spPr>
              <a:xfrm flipH="1" flipV="1">
                <a:off x="2585517" y="633822"/>
                <a:ext cx="142805" cy="126025"/>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40" name="Línea"/>
              <p:cNvSpPr/>
              <p:nvPr/>
            </p:nvSpPr>
            <p:spPr>
              <a:xfrm flipH="1" flipV="1">
                <a:off x="89492" y="928409"/>
                <a:ext cx="3" cy="10073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grpSp>
        <p:nvGrpSpPr>
          <p:cNvPr id="352" name="Agrupar"/>
          <p:cNvGrpSpPr/>
          <p:nvPr/>
        </p:nvGrpSpPr>
        <p:grpSpPr>
          <a:xfrm>
            <a:off x="7132658" y="9051890"/>
            <a:ext cx="3031873" cy="1167312"/>
            <a:chOff x="0" y="0"/>
            <a:chExt cx="3031872" cy="1167311"/>
          </a:xfrm>
        </p:grpSpPr>
        <p:sp>
          <p:nvSpPr>
            <p:cNvPr id="343" name="View(&lt;data&gt;) opens spreadsheet like view of data set"/>
            <p:cNvSpPr txBox="1"/>
            <p:nvPr/>
          </p:nvSpPr>
          <p:spPr>
            <a:xfrm>
              <a:off x="0" y="0"/>
              <a:ext cx="3031872" cy="2606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gn="ctr">
                <a:lnSpc>
                  <a:spcPct val="80000"/>
                </a:lnSpc>
                <a:spcBef>
                  <a:spcPts val="300"/>
                </a:spcBef>
                <a:buClr>
                  <a:schemeClr val="accent4">
                    <a:hueOff val="384618"/>
                    <a:satOff val="3869"/>
                    <a:lumOff val="5802"/>
                  </a:schemeClr>
                </a:buClr>
                <a:defRPr sz="1000" b="0">
                  <a:solidFill>
                    <a:srgbClr val="000000"/>
                  </a:solidFill>
                </a:defRPr>
              </a:pPr>
              <a:r>
                <a:rPr sz="900" b="1" dirty="0"/>
                <a:t>View(&lt;data&gt;) </a:t>
              </a:r>
              <a:r>
                <a:rPr lang="es-ES" sz="900" dirty="0"/>
                <a:t>Abre una hoja de cálculo como una vista del conjunto de datos</a:t>
              </a:r>
              <a:endParaRPr sz="900" dirty="0"/>
            </a:p>
          </p:txBody>
        </p:sp>
        <p:grpSp>
          <p:nvGrpSpPr>
            <p:cNvPr id="351" name="Agrupar"/>
            <p:cNvGrpSpPr/>
            <p:nvPr/>
          </p:nvGrpSpPr>
          <p:grpSpPr>
            <a:xfrm>
              <a:off x="63492" y="250302"/>
              <a:ext cx="2901916" cy="917009"/>
              <a:chOff x="0" y="0"/>
              <a:chExt cx="2901915" cy="917007"/>
            </a:xfrm>
          </p:grpSpPr>
          <p:pic>
            <p:nvPicPr>
              <p:cNvPr id="344" name="pasted-image.tiff" descr="pasted-image.tiff"/>
              <p:cNvPicPr>
                <a:picLocks noChangeAspect="1"/>
              </p:cNvPicPr>
              <p:nvPr/>
            </p:nvPicPr>
            <p:blipFill>
              <a:blip r:embed="rId20"/>
              <a:stretch>
                <a:fillRect/>
              </a:stretch>
            </p:blipFill>
            <p:spPr>
              <a:xfrm>
                <a:off x="0" y="0"/>
                <a:ext cx="2882900" cy="463109"/>
              </a:xfrm>
              <a:prstGeom prst="rect">
                <a:avLst/>
              </a:prstGeom>
              <a:ln w="6350" cap="flat">
                <a:solidFill>
                  <a:srgbClr val="53585F"/>
                </a:solidFill>
                <a:prstDash val="solid"/>
                <a:miter lim="400000"/>
              </a:ln>
              <a:effectLst/>
            </p:spPr>
          </p:pic>
          <p:sp>
            <p:nvSpPr>
              <p:cNvPr id="345" name="Sort by values"/>
              <p:cNvSpPr txBox="1"/>
              <p:nvPr/>
            </p:nvSpPr>
            <p:spPr>
              <a:xfrm>
                <a:off x="1526855" y="511312"/>
                <a:ext cx="710948" cy="3861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Ordenar por valores</a:t>
                </a:r>
                <a:endParaRPr sz="900" dirty="0"/>
              </a:p>
            </p:txBody>
          </p:sp>
          <p:sp>
            <p:nvSpPr>
              <p:cNvPr id="346" name="Filter rows by value or value range"/>
              <p:cNvSpPr txBox="1"/>
              <p:nvPr/>
            </p:nvSpPr>
            <p:spPr>
              <a:xfrm>
                <a:off x="276996" y="511312"/>
                <a:ext cx="1143452" cy="40569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pt-BR" sz="900"/>
                  <a:t>Filtrar filas por valor o rango de valores</a:t>
                </a:r>
                <a:endParaRPr sz="900" dirty="0"/>
              </a:p>
            </p:txBody>
          </p:sp>
          <p:sp>
            <p:nvSpPr>
              <p:cNvPr id="347" name="Search for value"/>
              <p:cNvSpPr txBox="1"/>
              <p:nvPr/>
            </p:nvSpPr>
            <p:spPr>
              <a:xfrm>
                <a:off x="2260512" y="511312"/>
                <a:ext cx="641403" cy="3861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Búsqueda de valor</a:t>
                </a:r>
                <a:endParaRPr sz="900" dirty="0"/>
              </a:p>
            </p:txBody>
          </p:sp>
          <p:sp>
            <p:nvSpPr>
              <p:cNvPr id="348" name="Línea"/>
              <p:cNvSpPr/>
              <p:nvPr/>
            </p:nvSpPr>
            <p:spPr>
              <a:xfrm flipV="1">
                <a:off x="2483078" y="43688"/>
                <a:ext cx="546" cy="527610"/>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49" name="Línea"/>
              <p:cNvSpPr/>
              <p:nvPr/>
            </p:nvSpPr>
            <p:spPr>
              <a:xfrm flipH="1" flipV="1">
                <a:off x="541530" y="84636"/>
                <a:ext cx="3" cy="48699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50" name="Línea"/>
              <p:cNvSpPr/>
              <p:nvPr/>
            </p:nvSpPr>
            <p:spPr>
              <a:xfrm flipH="1" flipV="1">
                <a:off x="1803063" y="186236"/>
                <a:ext cx="3" cy="38539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grpSp>
        <p:nvGrpSpPr>
          <p:cNvPr id="379" name="Agrupar"/>
          <p:cNvGrpSpPr/>
          <p:nvPr/>
        </p:nvGrpSpPr>
        <p:grpSpPr>
          <a:xfrm>
            <a:off x="10555692" y="1759676"/>
            <a:ext cx="2978010" cy="2605865"/>
            <a:chOff x="0" y="0"/>
            <a:chExt cx="2978008" cy="2605864"/>
          </a:xfrm>
        </p:grpSpPr>
        <p:pic>
          <p:nvPicPr>
            <p:cNvPr id="353" name="gitIconLarge.png" descr="gitIconLarge.png"/>
            <p:cNvPicPr>
              <a:picLocks noChangeAspect="1"/>
            </p:cNvPicPr>
            <p:nvPr/>
          </p:nvPicPr>
          <p:blipFill>
            <a:blip r:embed="rId21"/>
            <a:srcRect/>
            <a:stretch>
              <a:fillRect/>
            </a:stretch>
          </p:blipFill>
          <p:spPr>
            <a:xfrm>
              <a:off x="0" y="99492"/>
              <a:ext cx="381953" cy="416677"/>
            </a:xfrm>
            <a:prstGeom prst="rect">
              <a:avLst/>
            </a:prstGeom>
            <a:ln w="12700" cap="flat">
              <a:noFill/>
              <a:miter lim="400000"/>
            </a:ln>
            <a:effectLst/>
          </p:spPr>
        </p:pic>
        <p:sp>
          <p:nvSpPr>
            <p:cNvPr id="354" name="Turn on at Tools &gt; Project Options &gt; Git/SVN"/>
            <p:cNvSpPr txBox="1"/>
            <p:nvPr/>
          </p:nvSpPr>
          <p:spPr>
            <a:xfrm>
              <a:off x="427920" y="0"/>
              <a:ext cx="2491610" cy="26055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a:lnSpc>
                  <a:spcPct val="80000"/>
                </a:lnSpc>
                <a:spcBef>
                  <a:spcPts val="300"/>
                </a:spcBef>
                <a:buClr>
                  <a:schemeClr val="accent4">
                    <a:hueOff val="384618"/>
                    <a:satOff val="3869"/>
                    <a:lumOff val="5802"/>
                  </a:schemeClr>
                </a:buClr>
                <a:defRPr sz="1000" b="0">
                  <a:solidFill>
                    <a:srgbClr val="000000"/>
                  </a:solidFill>
                </a:defRPr>
              </a:pPr>
              <a:r>
                <a:rPr lang="es-ES" sz="800" dirty="0"/>
                <a:t>Enciéndalo en</a:t>
              </a:r>
              <a:r>
                <a:rPr sz="800" dirty="0"/>
                <a:t> </a:t>
              </a:r>
              <a:r>
                <a:rPr sz="800" b="1" dirty="0"/>
                <a:t>Tools &gt; Project Options &gt; Git/SVN</a:t>
              </a:r>
            </a:p>
          </p:txBody>
        </p:sp>
        <p:sp>
          <p:nvSpPr>
            <p:cNvPr id="355" name="Added…"/>
            <p:cNvSpPr txBox="1"/>
            <p:nvPr/>
          </p:nvSpPr>
          <p:spPr>
            <a:xfrm>
              <a:off x="510002" y="177344"/>
              <a:ext cx="2327447" cy="4197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3" spcCol="116372" anchor="ctr">
              <a:noAutofit/>
            </a:bodyPr>
            <a:lstStyle/>
            <a:p>
              <a:pPr marL="114300" indent="-114300">
                <a:lnSpc>
                  <a:spcPct val="80000"/>
                </a:lnSpc>
                <a:spcBef>
                  <a:spcPts val="0"/>
                </a:spcBef>
                <a:buClr>
                  <a:srgbClr val="000000"/>
                </a:buClr>
                <a:buSzPct val="100000"/>
                <a:buChar char="•"/>
                <a:defRPr sz="1000" b="0">
                  <a:solidFill>
                    <a:srgbClr val="000000"/>
                  </a:solidFill>
                </a:defRPr>
              </a:pPr>
              <a:r>
                <a:rPr lang="es-ES" sz="900" dirty="0"/>
                <a:t>Añadido</a:t>
              </a:r>
              <a:endParaRPr sz="900" dirty="0"/>
            </a:p>
            <a:p>
              <a:pPr marL="114300" indent="-114300">
                <a:lnSpc>
                  <a:spcPct val="80000"/>
                </a:lnSpc>
                <a:spcBef>
                  <a:spcPts val="0"/>
                </a:spcBef>
                <a:buClr>
                  <a:srgbClr val="000000"/>
                </a:buClr>
                <a:buSzPct val="100000"/>
                <a:buChar char="•"/>
                <a:defRPr sz="1000" b="0">
                  <a:solidFill>
                    <a:srgbClr val="000000"/>
                  </a:solidFill>
                </a:defRPr>
              </a:pPr>
              <a:r>
                <a:rPr lang="es-ES" sz="900" dirty="0"/>
                <a:t>Borrado</a:t>
              </a:r>
              <a:endParaRPr sz="900" dirty="0"/>
            </a:p>
            <a:p>
              <a:pPr marL="114300" indent="-114300">
                <a:lnSpc>
                  <a:spcPct val="80000"/>
                </a:lnSpc>
                <a:spcBef>
                  <a:spcPts val="0"/>
                </a:spcBef>
                <a:buClr>
                  <a:srgbClr val="000000"/>
                </a:buClr>
                <a:buSzPct val="100000"/>
                <a:buChar char="•"/>
                <a:defRPr sz="1000" b="0">
                  <a:solidFill>
                    <a:srgbClr val="000000"/>
                  </a:solidFill>
                </a:defRPr>
              </a:pPr>
              <a:r>
                <a:rPr lang="es-ES" sz="800" dirty="0"/>
                <a:t>Modificado</a:t>
              </a:r>
              <a:endParaRPr sz="900" dirty="0"/>
            </a:p>
            <a:p>
              <a:pPr marL="114300" indent="-114300">
                <a:lnSpc>
                  <a:spcPct val="80000"/>
                </a:lnSpc>
                <a:spcBef>
                  <a:spcPts val="600"/>
                </a:spcBef>
                <a:buClr>
                  <a:srgbClr val="000000"/>
                </a:buClr>
                <a:buSzPct val="100000"/>
                <a:buChar char="•"/>
                <a:defRPr sz="1000" b="0">
                  <a:solidFill>
                    <a:srgbClr val="000000"/>
                  </a:solidFill>
                </a:defRPr>
              </a:pPr>
              <a:r>
                <a:rPr lang="es-ES" sz="700" dirty="0"/>
                <a:t>Renombrado</a:t>
              </a:r>
              <a:endParaRPr sz="900" dirty="0"/>
            </a:p>
            <a:p>
              <a:pPr marL="114300" indent="-114300">
                <a:lnSpc>
                  <a:spcPct val="80000"/>
                </a:lnSpc>
                <a:spcBef>
                  <a:spcPts val="0"/>
                </a:spcBef>
                <a:buClr>
                  <a:srgbClr val="000000"/>
                </a:buClr>
                <a:buSzPct val="100000"/>
                <a:buChar char="•"/>
                <a:defRPr sz="1000" b="0">
                  <a:solidFill>
                    <a:srgbClr val="000000"/>
                  </a:solidFill>
                </a:defRPr>
              </a:pPr>
              <a:r>
                <a:rPr lang="es-ES" sz="800" dirty="0"/>
                <a:t>Sin seguimiento</a:t>
              </a:r>
              <a:endParaRPr sz="900" dirty="0"/>
            </a:p>
          </p:txBody>
        </p:sp>
        <p:sp>
          <p:nvSpPr>
            <p:cNvPr id="356" name="A"/>
            <p:cNvSpPr/>
            <p:nvPr/>
          </p:nvSpPr>
          <p:spPr>
            <a:xfrm>
              <a:off x="516032" y="218741"/>
              <a:ext cx="104624" cy="104624"/>
            </a:xfrm>
            <a:prstGeom prst="roundRect">
              <a:avLst>
                <a:gd name="adj" fmla="val 15000"/>
              </a:avLst>
            </a:prstGeom>
            <a:solidFill>
              <a:srgbClr val="38D3A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0"/>
                </a:spcBef>
                <a:defRPr sz="550">
                  <a:solidFill>
                    <a:srgbClr val="FFFFFF"/>
                  </a:solidFill>
                </a:defRPr>
              </a:lvl1pPr>
            </a:lstStyle>
            <a:p>
              <a:r>
                <a:rPr dirty="0"/>
                <a:t>A</a:t>
              </a:r>
            </a:p>
          </p:txBody>
        </p:sp>
        <p:sp>
          <p:nvSpPr>
            <p:cNvPr id="357" name="D"/>
            <p:cNvSpPr/>
            <p:nvPr/>
          </p:nvSpPr>
          <p:spPr>
            <a:xfrm>
              <a:off x="516032" y="358379"/>
              <a:ext cx="104624" cy="104624"/>
            </a:xfrm>
            <a:prstGeom prst="roundRect">
              <a:avLst>
                <a:gd name="adj" fmla="val 15000"/>
              </a:avLst>
            </a:prstGeom>
            <a:solidFill>
              <a:srgbClr val="FF2600"/>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0"/>
                </a:spcBef>
                <a:defRPr sz="550">
                  <a:solidFill>
                    <a:srgbClr val="FFFFFF"/>
                  </a:solidFill>
                </a:defRPr>
              </a:lvl1pPr>
            </a:lstStyle>
            <a:p>
              <a:r>
                <a:t>D</a:t>
              </a:r>
            </a:p>
          </p:txBody>
        </p:sp>
        <p:sp>
          <p:nvSpPr>
            <p:cNvPr id="358" name="M"/>
            <p:cNvSpPr/>
            <p:nvPr/>
          </p:nvSpPr>
          <p:spPr>
            <a:xfrm>
              <a:off x="1294875" y="249221"/>
              <a:ext cx="104623" cy="104624"/>
            </a:xfrm>
            <a:prstGeom prst="roundRect">
              <a:avLst>
                <a:gd name="adj" fmla="val 15000"/>
              </a:avLst>
            </a:prstGeom>
            <a:solidFill>
              <a:srgbClr val="417DD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0"/>
                </a:spcBef>
                <a:defRPr sz="550">
                  <a:solidFill>
                    <a:srgbClr val="FFFFFF"/>
                  </a:solidFill>
                </a:defRPr>
              </a:lvl1pPr>
            </a:lstStyle>
            <a:p>
              <a:r>
                <a:t>M</a:t>
              </a:r>
            </a:p>
          </p:txBody>
        </p:sp>
        <p:sp>
          <p:nvSpPr>
            <p:cNvPr id="359" name="R"/>
            <p:cNvSpPr/>
            <p:nvPr/>
          </p:nvSpPr>
          <p:spPr>
            <a:xfrm>
              <a:off x="1294875" y="388859"/>
              <a:ext cx="104623" cy="104624"/>
            </a:xfrm>
            <a:prstGeom prst="roundRect">
              <a:avLst>
                <a:gd name="adj" fmla="val 15000"/>
              </a:avLst>
            </a:prstGeom>
            <a:solidFill>
              <a:srgbClr val="AB27A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0"/>
                </a:spcBef>
                <a:defRPr sz="550">
                  <a:solidFill>
                    <a:srgbClr val="FFFFFF"/>
                  </a:solidFill>
                </a:defRPr>
              </a:lvl1pPr>
            </a:lstStyle>
            <a:p>
              <a:r>
                <a:t>R</a:t>
              </a:r>
            </a:p>
          </p:txBody>
        </p:sp>
        <p:sp>
          <p:nvSpPr>
            <p:cNvPr id="360" name="?"/>
            <p:cNvSpPr/>
            <p:nvPr/>
          </p:nvSpPr>
          <p:spPr>
            <a:xfrm>
              <a:off x="2086418" y="268240"/>
              <a:ext cx="104624" cy="104624"/>
            </a:xfrm>
            <a:prstGeom prst="roundRect">
              <a:avLst>
                <a:gd name="adj" fmla="val 15000"/>
              </a:avLst>
            </a:prstGeom>
            <a:solidFill>
              <a:srgbClr val="FFD300"/>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0"/>
                </a:spcBef>
                <a:defRPr sz="550">
                  <a:solidFill>
                    <a:srgbClr val="FFFFFF"/>
                  </a:solidFill>
                </a:defRPr>
              </a:lvl1pPr>
            </a:lstStyle>
            <a:p>
              <a:r>
                <a:rPr dirty="0"/>
                <a:t>?</a:t>
              </a:r>
            </a:p>
          </p:txBody>
        </p:sp>
        <p:grpSp>
          <p:nvGrpSpPr>
            <p:cNvPr id="378" name="Agrupar"/>
            <p:cNvGrpSpPr/>
            <p:nvPr/>
          </p:nvGrpSpPr>
          <p:grpSpPr>
            <a:xfrm>
              <a:off x="25354" y="561798"/>
              <a:ext cx="2952654" cy="2044066"/>
              <a:chOff x="0" y="0"/>
              <a:chExt cx="2952652" cy="2044065"/>
            </a:xfrm>
          </p:grpSpPr>
          <p:pic>
            <p:nvPicPr>
              <p:cNvPr id="361" name="pasted-image.tiff" descr="pasted-image.tiff"/>
              <p:cNvPicPr>
                <a:picLocks noChangeAspect="1"/>
              </p:cNvPicPr>
              <p:nvPr/>
            </p:nvPicPr>
            <p:blipFill>
              <a:blip r:embed="rId22"/>
              <a:stretch>
                <a:fillRect/>
              </a:stretch>
            </p:blipFill>
            <p:spPr>
              <a:xfrm>
                <a:off x="39451" y="1176959"/>
                <a:ext cx="2882901" cy="867106"/>
              </a:xfrm>
              <a:prstGeom prst="rect">
                <a:avLst/>
              </a:prstGeom>
              <a:ln w="6350" cap="flat">
                <a:solidFill>
                  <a:srgbClr val="53585F"/>
                </a:solidFill>
                <a:prstDash val="solid"/>
                <a:miter lim="400000"/>
              </a:ln>
              <a:effectLst/>
            </p:spPr>
          </p:pic>
          <p:sp>
            <p:nvSpPr>
              <p:cNvPr id="362" name="Stage files:"/>
              <p:cNvSpPr txBox="1"/>
              <p:nvPr/>
            </p:nvSpPr>
            <p:spPr>
              <a:xfrm>
                <a:off x="0" y="12413"/>
                <a:ext cx="486021" cy="38604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0"/>
                  </a:spcBef>
                  <a:buClr>
                    <a:schemeClr val="accent4">
                      <a:hueOff val="384618"/>
                      <a:satOff val="3869"/>
                      <a:lumOff val="5802"/>
                    </a:schemeClr>
                  </a:buClr>
                  <a:defRPr sz="1000" b="0">
                    <a:solidFill>
                      <a:srgbClr val="000000"/>
                    </a:solidFill>
                  </a:defRPr>
                </a:lvl1pPr>
              </a:lstStyle>
              <a:p>
                <a:r>
                  <a:rPr lang="es-ES" sz="700" dirty="0"/>
                  <a:t>Archivos incluidos</a:t>
                </a:r>
                <a:r>
                  <a:rPr sz="700" dirty="0"/>
                  <a:t>:</a:t>
                </a:r>
              </a:p>
            </p:txBody>
          </p:sp>
          <p:sp>
            <p:nvSpPr>
              <p:cNvPr id="363" name="Show file diff to view file differences"/>
              <p:cNvSpPr txBox="1"/>
              <p:nvPr/>
            </p:nvSpPr>
            <p:spPr>
              <a:xfrm>
                <a:off x="116407" y="874941"/>
                <a:ext cx="2134819" cy="38604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Mostrar diferencias de archivos para ver las diferencias de archivos</a:t>
                </a:r>
                <a:endParaRPr sz="900" dirty="0"/>
              </a:p>
            </p:txBody>
          </p:sp>
          <p:sp>
            <p:nvSpPr>
              <p:cNvPr id="364" name="Current branch"/>
              <p:cNvSpPr txBox="1"/>
              <p:nvPr/>
            </p:nvSpPr>
            <p:spPr>
              <a:xfrm>
                <a:off x="2221547" y="974"/>
                <a:ext cx="677860" cy="38604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Rama actual</a:t>
                </a:r>
                <a:endParaRPr sz="900" dirty="0"/>
              </a:p>
            </p:txBody>
          </p:sp>
          <p:pic>
            <p:nvPicPr>
              <p:cNvPr id="365" name="pasted-image.tiff" descr="pasted-image.tiff"/>
              <p:cNvPicPr>
                <a:picLocks noChangeAspect="1"/>
              </p:cNvPicPr>
              <p:nvPr/>
            </p:nvPicPr>
            <p:blipFill>
              <a:blip r:embed="rId23"/>
              <a:stretch>
                <a:fillRect/>
              </a:stretch>
            </p:blipFill>
            <p:spPr>
              <a:xfrm>
                <a:off x="39451" y="431280"/>
                <a:ext cx="2882901" cy="506256"/>
              </a:xfrm>
              <a:prstGeom prst="rect">
                <a:avLst/>
              </a:prstGeom>
              <a:ln w="6350" cap="flat">
                <a:solidFill>
                  <a:srgbClr val="53585F"/>
                </a:solidFill>
                <a:prstDash val="solid"/>
                <a:miter lim="400000"/>
              </a:ln>
              <a:effectLst/>
            </p:spPr>
          </p:pic>
          <p:sp>
            <p:nvSpPr>
              <p:cNvPr id="366" name="Línea"/>
              <p:cNvSpPr/>
              <p:nvPr/>
            </p:nvSpPr>
            <p:spPr>
              <a:xfrm flipH="1" flipV="1">
                <a:off x="243008" y="613172"/>
                <a:ext cx="3" cy="36107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67" name="Línea"/>
              <p:cNvSpPr/>
              <p:nvPr/>
            </p:nvSpPr>
            <p:spPr>
              <a:xfrm flipV="1">
                <a:off x="165543" y="367489"/>
                <a:ext cx="6470" cy="37989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68" name="Commit staged files"/>
              <p:cNvSpPr txBox="1"/>
              <p:nvPr/>
            </p:nvSpPr>
            <p:spPr>
              <a:xfrm>
                <a:off x="435180" y="0"/>
                <a:ext cx="700959" cy="4045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sz="900" dirty="0"/>
                  <a:t>Commit </a:t>
                </a:r>
                <a:r>
                  <a:rPr lang="es-ES" sz="900" dirty="0"/>
                  <a:t>archivos incluidos</a:t>
                </a:r>
                <a:endParaRPr sz="900" dirty="0"/>
              </a:p>
            </p:txBody>
          </p:sp>
          <p:sp>
            <p:nvSpPr>
              <p:cNvPr id="369" name="Línea"/>
              <p:cNvSpPr/>
              <p:nvPr/>
            </p:nvSpPr>
            <p:spPr>
              <a:xfrm flipH="1">
                <a:off x="522934" y="369460"/>
                <a:ext cx="84879" cy="19077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70" name="Push/Pull  to remote"/>
              <p:cNvSpPr txBox="1"/>
              <p:nvPr/>
            </p:nvSpPr>
            <p:spPr>
              <a:xfrm>
                <a:off x="1098401" y="0"/>
                <a:ext cx="668719" cy="38604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0"/>
                  </a:spcBef>
                  <a:buClr>
                    <a:schemeClr val="accent4">
                      <a:hueOff val="384618"/>
                      <a:satOff val="3869"/>
                      <a:lumOff val="5802"/>
                    </a:schemeClr>
                  </a:buClr>
                  <a:defRPr sz="1000" b="0">
                    <a:solidFill>
                      <a:srgbClr val="000000"/>
                    </a:solidFill>
                  </a:defRPr>
                </a:lvl1pPr>
              </a:lstStyle>
              <a:p>
                <a:r>
                  <a:rPr sz="900" dirty="0"/>
                  <a:t>Push/Pull  </a:t>
                </a:r>
                <a:r>
                  <a:rPr lang="es-ES" sz="900" dirty="0"/>
                  <a:t>a o desde remoto</a:t>
                </a:r>
                <a:endParaRPr sz="900" dirty="0"/>
              </a:p>
            </p:txBody>
          </p:sp>
          <p:sp>
            <p:nvSpPr>
              <p:cNvPr id="371" name="Línea"/>
              <p:cNvSpPr/>
              <p:nvPr/>
            </p:nvSpPr>
            <p:spPr>
              <a:xfrm flipH="1">
                <a:off x="947418" y="342829"/>
                <a:ext cx="368324" cy="215958"/>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72" name="View History"/>
              <p:cNvSpPr txBox="1"/>
              <p:nvPr/>
            </p:nvSpPr>
            <p:spPr>
              <a:xfrm>
                <a:off x="1746328" y="6596"/>
                <a:ext cx="504490" cy="40996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Ver historial</a:t>
                </a:r>
                <a:endParaRPr sz="900" dirty="0"/>
              </a:p>
            </p:txBody>
          </p:sp>
          <p:sp>
            <p:nvSpPr>
              <p:cNvPr id="373" name="Línea"/>
              <p:cNvSpPr/>
              <p:nvPr/>
            </p:nvSpPr>
            <p:spPr>
              <a:xfrm flipH="1">
                <a:off x="1250470" y="354085"/>
                <a:ext cx="687489" cy="218847"/>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74" name="Línea"/>
              <p:cNvSpPr/>
              <p:nvPr/>
            </p:nvSpPr>
            <p:spPr>
              <a:xfrm flipV="1">
                <a:off x="2452810" y="346104"/>
                <a:ext cx="2779" cy="214128"/>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75" name="Línea"/>
              <p:cNvSpPr/>
              <p:nvPr/>
            </p:nvSpPr>
            <p:spPr>
              <a:xfrm>
                <a:off x="1432504" y="660674"/>
                <a:ext cx="96794" cy="120054"/>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76" name="Open shell to type commands"/>
              <p:cNvSpPr txBox="1"/>
              <p:nvPr/>
            </p:nvSpPr>
            <p:spPr>
              <a:xfrm>
                <a:off x="1286068" y="646815"/>
                <a:ext cx="1666584" cy="3958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sz="900" dirty="0"/>
                  <a:t>Open shell to type commands</a:t>
                </a:r>
              </a:p>
            </p:txBody>
          </p:sp>
          <p:sp>
            <p:nvSpPr>
              <p:cNvPr id="377" name="Línea"/>
              <p:cNvSpPr/>
              <p:nvPr/>
            </p:nvSpPr>
            <p:spPr>
              <a:xfrm flipH="1" flipV="1">
                <a:off x="1912375" y="1129962"/>
                <a:ext cx="3" cy="78282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sp>
        <p:nvSpPr>
          <p:cNvPr id="380" name="Línea"/>
          <p:cNvSpPr/>
          <p:nvPr/>
        </p:nvSpPr>
        <p:spPr>
          <a:xfrm>
            <a:off x="10521908" y="1104900"/>
            <a:ext cx="1078193" cy="0"/>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381" name="Version…"/>
          <p:cNvSpPr txBox="1"/>
          <p:nvPr/>
        </p:nvSpPr>
        <p:spPr>
          <a:xfrm>
            <a:off x="10516445" y="1171578"/>
            <a:ext cx="1045158" cy="6032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Versión
Control</a:t>
            </a:r>
            <a:endParaRPr sz="2400" dirty="0"/>
          </a:p>
        </p:txBody>
      </p:sp>
      <p:sp>
        <p:nvSpPr>
          <p:cNvPr id="382" name="Línea"/>
          <p:cNvSpPr/>
          <p:nvPr/>
        </p:nvSpPr>
        <p:spPr>
          <a:xfrm>
            <a:off x="314003" y="6581775"/>
            <a:ext cx="3087756" cy="0"/>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383" name="Package Development"/>
          <p:cNvSpPr txBox="1"/>
          <p:nvPr/>
        </p:nvSpPr>
        <p:spPr>
          <a:xfrm>
            <a:off x="306210" y="6649836"/>
            <a:ext cx="3220433"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dirty="0"/>
              <a:t>Desarrollo de Paquetes</a:t>
            </a:r>
            <a:endParaRPr sz="2400" dirty="0"/>
          </a:p>
        </p:txBody>
      </p:sp>
      <p:sp>
        <p:nvSpPr>
          <p:cNvPr id="384" name="Roxygen guide at Help &gt; Roxygen Quick Reference…"/>
          <p:cNvSpPr txBox="1"/>
          <p:nvPr/>
        </p:nvSpPr>
        <p:spPr>
          <a:xfrm>
            <a:off x="317739" y="7592213"/>
            <a:ext cx="3078040" cy="6052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spcBef>
                <a:spcPts val="500"/>
              </a:spcBef>
              <a:buClr>
                <a:schemeClr val="accent4">
                  <a:hueOff val="384618"/>
                  <a:satOff val="3869"/>
                  <a:lumOff val="5802"/>
                </a:schemeClr>
              </a:buClr>
              <a:defRPr sz="1000" b="0">
                <a:solidFill>
                  <a:srgbClr val="000000"/>
                </a:solidFill>
              </a:defRPr>
            </a:pPr>
            <a:r>
              <a:rPr lang="es-ES" sz="900" dirty="0"/>
              <a:t>Guía de </a:t>
            </a:r>
            <a:r>
              <a:rPr sz="900" dirty="0" err="1"/>
              <a:t>Roxygen</a:t>
            </a:r>
            <a:r>
              <a:rPr sz="900" dirty="0"/>
              <a:t> </a:t>
            </a:r>
            <a:r>
              <a:rPr lang="es-ES" sz="900" dirty="0"/>
              <a:t>en </a:t>
            </a:r>
            <a:r>
              <a:rPr sz="900" b="1" dirty="0"/>
              <a:t>Help &gt; </a:t>
            </a:r>
            <a:r>
              <a:rPr sz="900" b="1" dirty="0" err="1"/>
              <a:t>Roxygen</a:t>
            </a:r>
            <a:r>
              <a:rPr sz="900" b="1" dirty="0"/>
              <a:t> Quick Reference </a:t>
            </a:r>
          </a:p>
          <a:p>
            <a:pPr>
              <a:spcBef>
                <a:spcPts val="500"/>
              </a:spcBef>
              <a:buClr>
                <a:schemeClr val="accent4">
                  <a:hueOff val="384618"/>
                  <a:satOff val="3869"/>
                  <a:lumOff val="5802"/>
                </a:schemeClr>
              </a:buClr>
              <a:defRPr sz="1000" b="0">
                <a:solidFill>
                  <a:srgbClr val="000000"/>
                </a:solidFill>
              </a:defRPr>
            </a:pPr>
            <a:r>
              <a:rPr lang="es-ES" sz="900" dirty="0"/>
              <a:t>Consulte la información del paquete en el</a:t>
            </a:r>
            <a:r>
              <a:rPr sz="900" dirty="0"/>
              <a:t> </a:t>
            </a:r>
            <a:r>
              <a:rPr sz="900" b="1" dirty="0"/>
              <a:t>Build Tab</a:t>
            </a:r>
          </a:p>
        </p:txBody>
      </p:sp>
      <p:sp>
        <p:nvSpPr>
          <p:cNvPr id="385" name="Create a new package with File &gt; New Project &gt; New Directory &gt; R Package…"/>
          <p:cNvSpPr txBox="1"/>
          <p:nvPr/>
        </p:nvSpPr>
        <p:spPr>
          <a:xfrm>
            <a:off x="712824" y="6923414"/>
            <a:ext cx="2724260" cy="753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500"/>
              </a:spcBef>
              <a:buClr>
                <a:schemeClr val="accent4">
                  <a:hueOff val="384618"/>
                  <a:satOff val="3869"/>
                  <a:lumOff val="5802"/>
                </a:schemeClr>
              </a:buClr>
              <a:defRPr sz="1000" b="0">
                <a:solidFill>
                  <a:srgbClr val="000000"/>
                </a:solidFill>
              </a:defRPr>
            </a:pPr>
            <a:r>
              <a:rPr lang="es-ES" sz="900" dirty="0"/>
              <a:t>Cree un nuevo paquete con</a:t>
            </a:r>
            <a:br>
              <a:rPr sz="900" dirty="0"/>
            </a:br>
            <a:r>
              <a:rPr sz="900" b="1" dirty="0"/>
              <a:t>File &gt; New Project &gt; New Directory &gt; R Package</a:t>
            </a:r>
          </a:p>
          <a:p>
            <a:pPr>
              <a:lnSpc>
                <a:spcPct val="80000"/>
              </a:lnSpc>
              <a:spcBef>
                <a:spcPts val="500"/>
              </a:spcBef>
              <a:buClr>
                <a:schemeClr val="accent4">
                  <a:hueOff val="384618"/>
                  <a:satOff val="3869"/>
                  <a:lumOff val="5802"/>
                </a:schemeClr>
              </a:buClr>
              <a:defRPr sz="1000" b="0">
                <a:solidFill>
                  <a:srgbClr val="000000"/>
                </a:solidFill>
              </a:defRPr>
            </a:pPr>
            <a:r>
              <a:rPr lang="es-ES" sz="900" dirty="0"/>
              <a:t>Habilite la documentación de </a:t>
            </a:r>
            <a:r>
              <a:rPr lang="es-ES" sz="900" dirty="0" err="1"/>
              <a:t>roxygen</a:t>
            </a:r>
            <a:r>
              <a:rPr lang="es-ES" sz="900" dirty="0"/>
              <a:t> con</a:t>
            </a:r>
            <a:br>
              <a:rPr sz="900" dirty="0"/>
            </a:br>
            <a:r>
              <a:rPr sz="900" b="1" dirty="0"/>
              <a:t>Tools &gt; Project Options &gt; Build Tools</a:t>
            </a:r>
          </a:p>
        </p:txBody>
      </p:sp>
      <p:grpSp>
        <p:nvGrpSpPr>
          <p:cNvPr id="400" name="Agrupar"/>
          <p:cNvGrpSpPr/>
          <p:nvPr/>
        </p:nvGrpSpPr>
        <p:grpSpPr>
          <a:xfrm>
            <a:off x="438149" y="8086924"/>
            <a:ext cx="2965569" cy="1714655"/>
            <a:chOff x="0" y="0"/>
            <a:chExt cx="2965567" cy="1714653"/>
          </a:xfrm>
        </p:grpSpPr>
        <p:pic>
          <p:nvPicPr>
            <p:cNvPr id="386" name="pasted-image.tiff" descr="pasted-image.tiff"/>
            <p:cNvPicPr>
              <a:picLocks noChangeAspect="1"/>
            </p:cNvPicPr>
            <p:nvPr/>
          </p:nvPicPr>
          <p:blipFill>
            <a:blip r:embed="rId24"/>
            <a:stretch>
              <a:fillRect/>
            </a:stretch>
          </p:blipFill>
          <p:spPr>
            <a:xfrm>
              <a:off x="0" y="455446"/>
              <a:ext cx="2882900" cy="1230095"/>
            </a:xfrm>
            <a:prstGeom prst="rect">
              <a:avLst/>
            </a:prstGeom>
            <a:ln w="6350" cap="flat">
              <a:solidFill>
                <a:srgbClr val="767C85"/>
              </a:solidFill>
              <a:prstDash val="solid"/>
              <a:miter lim="400000"/>
            </a:ln>
            <a:effectLst/>
          </p:spPr>
        </p:pic>
        <p:sp>
          <p:nvSpPr>
            <p:cNvPr id="387" name="Install package and restart R"/>
            <p:cNvSpPr txBox="1"/>
            <p:nvPr/>
          </p:nvSpPr>
          <p:spPr>
            <a:xfrm>
              <a:off x="39157" y="0"/>
              <a:ext cx="917234" cy="5116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Instalar el paquete y reiniciar R</a:t>
              </a:r>
              <a:endParaRPr sz="900" dirty="0"/>
            </a:p>
          </p:txBody>
        </p:sp>
        <p:sp>
          <p:nvSpPr>
            <p:cNvPr id="388" name="Run R CMD check"/>
            <p:cNvSpPr txBox="1"/>
            <p:nvPr/>
          </p:nvSpPr>
          <p:spPr>
            <a:xfrm>
              <a:off x="39157" y="783813"/>
              <a:ext cx="672410" cy="4012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700"/>
                <a:t>Ejecución de la comprobación de R CMD</a:t>
              </a:r>
              <a:endParaRPr sz="700" dirty="0"/>
            </a:p>
          </p:txBody>
        </p:sp>
        <p:sp>
          <p:nvSpPr>
            <p:cNvPr id="389" name="Run devtools::load_all() and reload changes"/>
            <p:cNvSpPr txBox="1"/>
            <p:nvPr/>
          </p:nvSpPr>
          <p:spPr>
            <a:xfrm>
              <a:off x="1344212" y="51716"/>
              <a:ext cx="1486853" cy="4012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Ejecute devtools::load_all() y vuelva a cargar los cambios</a:t>
              </a:r>
              <a:endParaRPr sz="900" dirty="0"/>
            </a:p>
          </p:txBody>
        </p:sp>
        <p:sp>
          <p:nvSpPr>
            <p:cNvPr id="390" name="Customize package build options"/>
            <p:cNvSpPr txBox="1"/>
            <p:nvPr/>
          </p:nvSpPr>
          <p:spPr>
            <a:xfrm>
              <a:off x="20719" y="1172455"/>
              <a:ext cx="840325" cy="5421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Personalizar las opciones de compilación de paquetes</a:t>
              </a:r>
              <a:endParaRPr sz="800" dirty="0"/>
            </a:p>
          </p:txBody>
        </p:sp>
        <p:sp>
          <p:nvSpPr>
            <p:cNvPr id="391" name="Run package tests"/>
            <p:cNvSpPr txBox="1"/>
            <p:nvPr/>
          </p:nvSpPr>
          <p:spPr>
            <a:xfrm>
              <a:off x="2293157" y="1170637"/>
              <a:ext cx="672410" cy="5116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Ejecución de pruebas de paquetes</a:t>
              </a:r>
              <a:endParaRPr sz="800" dirty="0"/>
            </a:p>
          </p:txBody>
        </p:sp>
        <p:sp>
          <p:nvSpPr>
            <p:cNvPr id="392" name="Clear output and rebuild"/>
            <p:cNvSpPr txBox="1"/>
            <p:nvPr/>
          </p:nvSpPr>
          <p:spPr>
            <a:xfrm>
              <a:off x="2162993" y="639695"/>
              <a:ext cx="756327" cy="5116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Borrar la salida y reconstruir</a:t>
              </a:r>
              <a:endParaRPr sz="900" dirty="0"/>
            </a:p>
          </p:txBody>
        </p:sp>
        <p:sp>
          <p:nvSpPr>
            <p:cNvPr id="393" name="Línea"/>
            <p:cNvSpPr/>
            <p:nvPr/>
          </p:nvSpPr>
          <p:spPr>
            <a:xfrm>
              <a:off x="558772" y="386117"/>
              <a:ext cx="1" cy="20997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4" name="Línea"/>
            <p:cNvSpPr/>
            <p:nvPr/>
          </p:nvSpPr>
          <p:spPr>
            <a:xfrm flipH="1">
              <a:off x="1478785" y="404946"/>
              <a:ext cx="1" cy="334612"/>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5" name="Línea"/>
            <p:cNvSpPr/>
            <p:nvPr/>
          </p:nvSpPr>
          <p:spPr>
            <a:xfrm flipH="1">
              <a:off x="711275" y="667188"/>
              <a:ext cx="162605" cy="236096"/>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6" name="Línea"/>
            <p:cNvSpPr/>
            <p:nvPr/>
          </p:nvSpPr>
          <p:spPr>
            <a:xfrm>
              <a:off x="695574" y="971994"/>
              <a:ext cx="398935" cy="197135"/>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7" name="Línea"/>
            <p:cNvSpPr/>
            <p:nvPr/>
          </p:nvSpPr>
          <p:spPr>
            <a:xfrm>
              <a:off x="544541" y="1594621"/>
              <a:ext cx="585022" cy="1143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8" name="Línea"/>
            <p:cNvSpPr/>
            <p:nvPr/>
          </p:nvSpPr>
          <p:spPr>
            <a:xfrm flipH="1" flipV="1">
              <a:off x="2072536" y="1044067"/>
              <a:ext cx="257755" cy="258274"/>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399" name="Línea"/>
            <p:cNvSpPr/>
            <p:nvPr/>
          </p:nvSpPr>
          <p:spPr>
            <a:xfrm flipV="1">
              <a:off x="1863732" y="901292"/>
              <a:ext cx="336033" cy="177"/>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sp>
        <p:nvSpPr>
          <p:cNvPr id="401" name="Use debug(), browser(), or a breakpoint and execute your code to open the debugger mode."/>
          <p:cNvSpPr txBox="1"/>
          <p:nvPr/>
        </p:nvSpPr>
        <p:spPr>
          <a:xfrm>
            <a:off x="10572794" y="4932279"/>
            <a:ext cx="3007304" cy="3036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p>
            <a:pPr>
              <a:lnSpc>
                <a:spcPct val="80000"/>
              </a:lnSpc>
              <a:spcBef>
                <a:spcPts val="300"/>
              </a:spcBef>
              <a:buClr>
                <a:schemeClr val="accent4">
                  <a:hueOff val="384618"/>
                  <a:satOff val="3869"/>
                  <a:lumOff val="5802"/>
                </a:schemeClr>
              </a:buClr>
              <a:defRPr sz="1000" b="0">
                <a:solidFill>
                  <a:srgbClr val="000000"/>
                </a:solidFill>
              </a:defRPr>
            </a:pPr>
            <a:r>
              <a:rPr lang="es-ES" sz="900" dirty="0"/>
              <a:t>Use </a:t>
            </a:r>
            <a:r>
              <a:rPr lang="es-ES" sz="900" dirty="0" err="1"/>
              <a:t>debug</a:t>
            </a:r>
            <a:r>
              <a:rPr lang="es-ES" sz="900" dirty="0"/>
              <a:t>(), browser() o un punto de interrupción y ejecute el código para abrir el modo depurador.</a:t>
            </a:r>
            <a:endParaRPr sz="900" dirty="0"/>
          </a:p>
        </p:txBody>
      </p:sp>
      <p:sp>
        <p:nvSpPr>
          <p:cNvPr id="402" name="Línea"/>
          <p:cNvSpPr/>
          <p:nvPr/>
        </p:nvSpPr>
        <p:spPr>
          <a:xfrm>
            <a:off x="10530242" y="4511196"/>
            <a:ext cx="3117777" cy="1"/>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403" name="Debug Mode"/>
          <p:cNvSpPr txBox="1"/>
          <p:nvPr/>
        </p:nvSpPr>
        <p:spPr>
          <a:xfrm>
            <a:off x="10517220" y="4585714"/>
            <a:ext cx="2810065"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Modo de depuración</a:t>
            </a:r>
            <a:endParaRPr sz="2400" dirty="0"/>
          </a:p>
        </p:txBody>
      </p:sp>
      <p:grpSp>
        <p:nvGrpSpPr>
          <p:cNvPr id="415" name="Agrupar"/>
          <p:cNvGrpSpPr/>
          <p:nvPr/>
        </p:nvGrpSpPr>
        <p:grpSpPr>
          <a:xfrm>
            <a:off x="10487511" y="6550045"/>
            <a:ext cx="3338807" cy="2534267"/>
            <a:chOff x="0" y="0"/>
            <a:chExt cx="3338805" cy="2534266"/>
          </a:xfrm>
        </p:grpSpPr>
        <p:sp>
          <p:nvSpPr>
            <p:cNvPr id="404" name="Examine variables in executing environment"/>
            <p:cNvSpPr txBox="1"/>
            <p:nvPr/>
          </p:nvSpPr>
          <p:spPr>
            <a:xfrm>
              <a:off x="1270966" y="2003520"/>
              <a:ext cx="1079758" cy="51159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Examinar variables en el entorno de ejecución</a:t>
              </a:r>
              <a:endParaRPr sz="800" dirty="0"/>
            </a:p>
          </p:txBody>
        </p:sp>
        <p:sp>
          <p:nvSpPr>
            <p:cNvPr id="405" name="Click next to line number to add/remove a breakpoint."/>
            <p:cNvSpPr txBox="1"/>
            <p:nvPr/>
          </p:nvSpPr>
          <p:spPr>
            <a:xfrm>
              <a:off x="42377" y="8280"/>
              <a:ext cx="1534884" cy="39629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Haga clic en junto al número de línea para agregar o quitar un punto de interrupción.</a:t>
              </a:r>
              <a:endParaRPr sz="800" dirty="0"/>
            </a:p>
          </p:txBody>
        </p:sp>
        <p:sp>
          <p:nvSpPr>
            <p:cNvPr id="406" name="Select function in traceback to debug"/>
            <p:cNvSpPr txBox="1"/>
            <p:nvPr/>
          </p:nvSpPr>
          <p:spPr>
            <a:xfrm>
              <a:off x="2312457" y="2005448"/>
              <a:ext cx="918843" cy="5288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Seleccione la función en el rastreo para depurar</a:t>
              </a:r>
              <a:endParaRPr sz="800" dirty="0"/>
            </a:p>
          </p:txBody>
        </p:sp>
        <p:sp>
          <p:nvSpPr>
            <p:cNvPr id="407" name="Highlighted line shows where execution has paused"/>
            <p:cNvSpPr txBox="1"/>
            <p:nvPr/>
          </p:nvSpPr>
          <p:spPr>
            <a:xfrm>
              <a:off x="1672222" y="0"/>
              <a:ext cx="1666584" cy="42131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La línea resaltada muestra dónde se ha detenido la ejecución</a:t>
              </a:r>
              <a:endParaRPr sz="800" dirty="0"/>
            </a:p>
          </p:txBody>
        </p:sp>
        <p:sp>
          <p:nvSpPr>
            <p:cNvPr id="408" name="Run commands in environment where execution has paused"/>
            <p:cNvSpPr txBox="1"/>
            <p:nvPr/>
          </p:nvSpPr>
          <p:spPr>
            <a:xfrm>
              <a:off x="0" y="2003108"/>
              <a:ext cx="1260044" cy="5288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Ejecutar comandos en un entorno en el que se ha pausado la ejecución</a:t>
              </a:r>
              <a:endParaRPr sz="800" dirty="0"/>
            </a:p>
          </p:txBody>
        </p:sp>
        <p:pic>
          <p:nvPicPr>
            <p:cNvPr id="409" name="Screen Shot 2015-12-28 at 4.51.15 PM.png" descr="Screen Shot 2015-12-28 at 4.51.15 PM.png"/>
            <p:cNvPicPr>
              <a:picLocks noChangeAspect="1"/>
            </p:cNvPicPr>
            <p:nvPr/>
          </p:nvPicPr>
          <p:blipFill>
            <a:blip r:embed="rId25"/>
            <a:srcRect/>
            <a:stretch>
              <a:fillRect/>
            </a:stretch>
          </p:blipFill>
          <p:spPr>
            <a:xfrm>
              <a:off x="131943" y="436632"/>
              <a:ext cx="2881549" cy="1560952"/>
            </a:xfrm>
            <a:prstGeom prst="rect">
              <a:avLst/>
            </a:prstGeom>
            <a:ln w="6350" cap="flat">
              <a:solidFill>
                <a:srgbClr val="000000"/>
              </a:solidFill>
              <a:prstDash val="solid"/>
              <a:miter lim="400000"/>
            </a:ln>
            <a:effectLst/>
          </p:spPr>
        </p:pic>
        <p:sp>
          <p:nvSpPr>
            <p:cNvPr id="410" name="Línea"/>
            <p:cNvSpPr/>
            <p:nvPr/>
          </p:nvSpPr>
          <p:spPr>
            <a:xfrm flipH="1">
              <a:off x="188198" y="355667"/>
              <a:ext cx="474711" cy="357968"/>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11" name="Línea"/>
            <p:cNvSpPr/>
            <p:nvPr/>
          </p:nvSpPr>
          <p:spPr>
            <a:xfrm flipV="1">
              <a:off x="1242744" y="355142"/>
              <a:ext cx="805792" cy="50052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12" name="Línea"/>
            <p:cNvSpPr/>
            <p:nvPr/>
          </p:nvSpPr>
          <p:spPr>
            <a:xfrm flipV="1">
              <a:off x="414741" y="1936154"/>
              <a:ext cx="38112" cy="16386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13" name="Línea"/>
            <p:cNvSpPr/>
            <p:nvPr/>
          </p:nvSpPr>
          <p:spPr>
            <a:xfrm flipV="1">
              <a:off x="1658862" y="991091"/>
              <a:ext cx="197215" cy="110329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14" name="Línea"/>
            <p:cNvSpPr/>
            <p:nvPr/>
          </p:nvSpPr>
          <p:spPr>
            <a:xfrm flipH="1" flipV="1">
              <a:off x="2398995" y="1432161"/>
              <a:ext cx="90465" cy="659175"/>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nvGrpSpPr>
          <p:cNvPr id="426" name="Agrupar"/>
          <p:cNvGrpSpPr/>
          <p:nvPr/>
        </p:nvGrpSpPr>
        <p:grpSpPr>
          <a:xfrm>
            <a:off x="10523330" y="9332623"/>
            <a:ext cx="3367111" cy="1036472"/>
            <a:chOff x="0" y="0"/>
            <a:chExt cx="3367110" cy="1036471"/>
          </a:xfrm>
        </p:grpSpPr>
        <p:pic>
          <p:nvPicPr>
            <p:cNvPr id="416" name="pasted-image.tiff" descr="pasted-image.tiff"/>
            <p:cNvPicPr>
              <a:picLocks noChangeAspect="1"/>
            </p:cNvPicPr>
            <p:nvPr/>
          </p:nvPicPr>
          <p:blipFill>
            <a:blip r:embed="rId26"/>
            <a:stretch>
              <a:fillRect/>
            </a:stretch>
          </p:blipFill>
          <p:spPr>
            <a:xfrm>
              <a:off x="108269" y="0"/>
              <a:ext cx="2882901" cy="437847"/>
            </a:xfrm>
            <a:prstGeom prst="rect">
              <a:avLst/>
            </a:prstGeom>
            <a:ln w="6350" cap="flat">
              <a:solidFill>
                <a:srgbClr val="53585F"/>
              </a:solidFill>
              <a:prstDash val="solid"/>
              <a:miter lim="400000"/>
            </a:ln>
            <a:effectLst/>
          </p:spPr>
        </p:pic>
        <p:sp>
          <p:nvSpPr>
            <p:cNvPr id="417" name="Step through code one line at a time"/>
            <p:cNvSpPr txBox="1"/>
            <p:nvPr/>
          </p:nvSpPr>
          <p:spPr>
            <a:xfrm>
              <a:off x="0" y="481726"/>
              <a:ext cx="647862" cy="51159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Recorrer el código línea a línea</a:t>
              </a:r>
              <a:endParaRPr sz="800" dirty="0"/>
            </a:p>
          </p:txBody>
        </p:sp>
        <p:sp>
          <p:nvSpPr>
            <p:cNvPr id="418" name="Step into and out of functions to run"/>
            <p:cNvSpPr txBox="1"/>
            <p:nvPr/>
          </p:nvSpPr>
          <p:spPr>
            <a:xfrm>
              <a:off x="664113" y="524876"/>
              <a:ext cx="1245027" cy="51159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Paso a paso por instrucciones para entrar y salir de las funciones que se van a ejecutar</a:t>
              </a:r>
              <a:endParaRPr sz="800" dirty="0"/>
            </a:p>
          </p:txBody>
        </p:sp>
        <p:sp>
          <p:nvSpPr>
            <p:cNvPr id="419" name="Resume execution"/>
            <p:cNvSpPr txBox="1"/>
            <p:nvPr/>
          </p:nvSpPr>
          <p:spPr>
            <a:xfrm>
              <a:off x="1909139" y="501561"/>
              <a:ext cx="724062" cy="3860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Reanudar la ejecución</a:t>
              </a:r>
              <a:endParaRPr sz="800" dirty="0"/>
            </a:p>
          </p:txBody>
        </p:sp>
        <p:sp>
          <p:nvSpPr>
            <p:cNvPr id="420" name="Quit debug mode"/>
            <p:cNvSpPr txBox="1"/>
            <p:nvPr/>
          </p:nvSpPr>
          <p:spPr>
            <a:xfrm>
              <a:off x="2532730" y="487695"/>
              <a:ext cx="834380" cy="3860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Salir del modo de depuración</a:t>
              </a:r>
              <a:endParaRPr sz="800" dirty="0"/>
            </a:p>
          </p:txBody>
        </p:sp>
        <p:sp>
          <p:nvSpPr>
            <p:cNvPr id="421" name="Línea"/>
            <p:cNvSpPr/>
            <p:nvPr/>
          </p:nvSpPr>
          <p:spPr>
            <a:xfrm flipV="1">
              <a:off x="444577" y="404376"/>
              <a:ext cx="47285" cy="148791"/>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22" name="Línea"/>
            <p:cNvSpPr/>
            <p:nvPr/>
          </p:nvSpPr>
          <p:spPr>
            <a:xfrm flipH="1" flipV="1">
              <a:off x="919919" y="407302"/>
              <a:ext cx="65103" cy="14513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23" name="Línea"/>
            <p:cNvSpPr/>
            <p:nvPr/>
          </p:nvSpPr>
          <p:spPr>
            <a:xfrm flipV="1">
              <a:off x="1176008" y="406145"/>
              <a:ext cx="48986" cy="147768"/>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24" name="Línea"/>
            <p:cNvSpPr/>
            <p:nvPr/>
          </p:nvSpPr>
          <p:spPr>
            <a:xfrm flipH="1" flipV="1">
              <a:off x="1928348" y="407096"/>
              <a:ext cx="47144" cy="145679"/>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25" name="Línea"/>
            <p:cNvSpPr/>
            <p:nvPr/>
          </p:nvSpPr>
          <p:spPr>
            <a:xfrm flipH="1" flipV="1">
              <a:off x="2588095" y="406520"/>
              <a:ext cx="2743" cy="142003"/>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grpSp>
        <p:nvGrpSpPr>
          <p:cNvPr id="432" name="Agrupar"/>
          <p:cNvGrpSpPr/>
          <p:nvPr/>
        </p:nvGrpSpPr>
        <p:grpSpPr>
          <a:xfrm>
            <a:off x="10618899" y="5229489"/>
            <a:ext cx="2882901" cy="1233459"/>
            <a:chOff x="0" y="0"/>
            <a:chExt cx="2882900" cy="1233457"/>
          </a:xfrm>
        </p:grpSpPr>
        <p:pic>
          <p:nvPicPr>
            <p:cNvPr id="427" name="pasted-image.tiff" descr="pasted-image.tiff"/>
            <p:cNvPicPr>
              <a:picLocks noChangeAspect="1"/>
            </p:cNvPicPr>
            <p:nvPr/>
          </p:nvPicPr>
          <p:blipFill>
            <a:blip r:embed="rId27"/>
            <a:stretch>
              <a:fillRect/>
            </a:stretch>
          </p:blipFill>
          <p:spPr>
            <a:xfrm>
              <a:off x="0" y="535734"/>
              <a:ext cx="2882900" cy="697724"/>
            </a:xfrm>
            <a:prstGeom prst="rect">
              <a:avLst/>
            </a:prstGeom>
            <a:ln w="6350" cap="flat">
              <a:solidFill>
                <a:srgbClr val="53585F"/>
              </a:solidFill>
              <a:prstDash val="solid"/>
              <a:miter lim="400000"/>
            </a:ln>
            <a:effectLst/>
          </p:spPr>
        </p:pic>
        <p:sp>
          <p:nvSpPr>
            <p:cNvPr id="428" name="Open traceback to examine the functions that R called before the error occurred"/>
            <p:cNvSpPr txBox="1"/>
            <p:nvPr/>
          </p:nvSpPr>
          <p:spPr>
            <a:xfrm>
              <a:off x="1259790" y="0"/>
              <a:ext cx="1535073" cy="51159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Abra el seguimiento para examinar las funciones a las que R llamó antes de que se produjera el error</a:t>
              </a:r>
              <a:endParaRPr sz="900" dirty="0"/>
            </a:p>
          </p:txBody>
        </p:sp>
        <p:sp>
          <p:nvSpPr>
            <p:cNvPr id="429" name="Launch debugger mode from origin of error"/>
            <p:cNvSpPr txBox="1"/>
            <p:nvPr/>
          </p:nvSpPr>
          <p:spPr>
            <a:xfrm>
              <a:off x="157271" y="0"/>
              <a:ext cx="1044274" cy="51159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Iniciar el modo depurador desde el origen del error</a:t>
              </a:r>
              <a:endParaRPr sz="900" dirty="0"/>
            </a:p>
          </p:txBody>
        </p:sp>
        <p:sp>
          <p:nvSpPr>
            <p:cNvPr id="430" name="Línea"/>
            <p:cNvSpPr/>
            <p:nvPr/>
          </p:nvSpPr>
          <p:spPr>
            <a:xfrm>
              <a:off x="830942" y="360272"/>
              <a:ext cx="1134495" cy="783354"/>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31" name="Línea"/>
            <p:cNvSpPr/>
            <p:nvPr/>
          </p:nvSpPr>
          <p:spPr>
            <a:xfrm>
              <a:off x="2004412" y="473644"/>
              <a:ext cx="93608" cy="489945"/>
            </a:xfrm>
            <a:prstGeom prst="line">
              <a:avLst/>
            </a:prstGeom>
            <a:noFill/>
            <a:ln w="9525" cap="flat">
              <a:solidFill>
                <a:srgbClr val="000000"/>
              </a:solidFill>
              <a:custDash>
                <a:ds d="100000" sp="200000"/>
              </a:custDash>
              <a:round/>
            </a:ln>
            <a:effectLst/>
          </p:spPr>
          <p:txBody>
            <a:bodyPr wrap="square" lIns="54570" tIns="54570" rIns="54570" bIns="54570" numCol="1" anchor="ctr">
              <a:noAutofit/>
            </a:bodyPr>
            <a:lstStyle/>
            <a:p>
              <a:pPr algn="ctr">
                <a:spcBef>
                  <a:spcPts val="0"/>
                </a:spcBef>
                <a:defRPr sz="2600" b="0">
                  <a:solidFill>
                    <a:srgbClr val="000000"/>
                  </a:solidFill>
                  <a:latin typeface="Helvetica Light"/>
                  <a:ea typeface="Helvetica Light"/>
                  <a:cs typeface="Helvetica Light"/>
                  <a:sym typeface="Helvetica Light"/>
                </a:defRPr>
              </a:pPr>
              <a:endParaRPr/>
            </a:p>
          </p:txBody>
        </p:sp>
      </p:grpSp>
      <p:sp>
        <p:nvSpPr>
          <p:cNvPr id="433" name="View memory usage"/>
          <p:cNvSpPr txBox="1"/>
          <p:nvPr/>
        </p:nvSpPr>
        <p:spPr>
          <a:xfrm>
            <a:off x="9352761" y="1500701"/>
            <a:ext cx="635292" cy="44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0"/>
              </a:spcBef>
              <a:buClr>
                <a:schemeClr val="accent4">
                  <a:hueOff val="384618"/>
                  <a:satOff val="3869"/>
                  <a:lumOff val="5802"/>
                </a:schemeClr>
              </a:buClr>
              <a:defRPr sz="1000" b="0">
                <a:solidFill>
                  <a:srgbClr val="000000"/>
                </a:solidFill>
              </a:defRPr>
            </a:lvl1pPr>
          </a:lstStyle>
          <a:p>
            <a:r>
              <a:rPr lang="es-ES" sz="900"/>
              <a:t>Ver el uso de memoria</a:t>
            </a:r>
            <a:endParaRPr sz="900" dirty="0"/>
          </a:p>
        </p:txBody>
      </p:sp>
      <p:sp>
        <p:nvSpPr>
          <p:cNvPr id="434" name="Línea"/>
          <p:cNvSpPr/>
          <p:nvPr/>
        </p:nvSpPr>
        <p:spPr>
          <a:xfrm flipH="1">
            <a:off x="8535557" y="1931445"/>
            <a:ext cx="898397" cy="427095"/>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35" name="Línea"/>
          <p:cNvSpPr/>
          <p:nvPr/>
        </p:nvSpPr>
        <p:spPr>
          <a:xfrm flipH="1">
            <a:off x="4640119" y="3789184"/>
            <a:ext cx="519905" cy="3048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pic>
        <p:nvPicPr>
          <p:cNvPr id="436" name="pasted-image.tiff" descr="pasted-image.tiff"/>
          <p:cNvPicPr>
            <a:picLocks noChangeAspect="1"/>
          </p:cNvPicPr>
          <p:nvPr/>
        </p:nvPicPr>
        <p:blipFill>
          <a:blip r:embed="rId28"/>
          <a:stretch>
            <a:fillRect/>
          </a:stretch>
        </p:blipFill>
        <p:spPr>
          <a:xfrm>
            <a:off x="315837" y="7074689"/>
            <a:ext cx="389316" cy="451380"/>
          </a:xfrm>
          <a:prstGeom prst="rect">
            <a:avLst/>
          </a:prstGeom>
          <a:ln w="12700">
            <a:miter lim="400000"/>
          </a:ln>
        </p:spPr>
      </p:pic>
      <p:sp>
        <p:nvSpPr>
          <p:cNvPr id="437" name="R Markdown Build Log"/>
          <p:cNvSpPr txBox="1"/>
          <p:nvPr/>
        </p:nvSpPr>
        <p:spPr>
          <a:xfrm>
            <a:off x="5318071" y="5891185"/>
            <a:ext cx="860696" cy="405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800" dirty="0"/>
              <a:t>Registro de compilación de R </a:t>
            </a:r>
            <a:r>
              <a:rPr lang="es-ES" sz="800" dirty="0" err="1"/>
              <a:t>Markdown</a:t>
            </a:r>
            <a:r>
              <a:rPr lang="es-ES" sz="800" dirty="0"/>
              <a:t> </a:t>
            </a:r>
            <a:endParaRPr sz="800" dirty="0"/>
          </a:p>
        </p:txBody>
      </p:sp>
      <p:sp>
        <p:nvSpPr>
          <p:cNvPr id="438" name="Línea"/>
          <p:cNvSpPr/>
          <p:nvPr/>
        </p:nvSpPr>
        <p:spPr>
          <a:xfrm>
            <a:off x="4800532" y="5395387"/>
            <a:ext cx="548418" cy="63128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39" name="Run scripts in separate sessions"/>
          <p:cNvSpPr txBox="1"/>
          <p:nvPr/>
        </p:nvSpPr>
        <p:spPr>
          <a:xfrm>
            <a:off x="5187896" y="5568991"/>
            <a:ext cx="1007111" cy="282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lvl1pPr>
              <a:lnSpc>
                <a:spcPct val="80000"/>
              </a:lnSpc>
              <a:spcBef>
                <a:spcPts val="300"/>
              </a:spcBef>
              <a:buClr>
                <a:schemeClr val="accent4">
                  <a:hueOff val="384618"/>
                  <a:satOff val="3869"/>
                  <a:lumOff val="5802"/>
                </a:schemeClr>
              </a:buClr>
              <a:defRPr sz="1000" b="0">
                <a:solidFill>
                  <a:schemeClr val="accent1">
                    <a:hueOff val="-206347"/>
                    <a:satOff val="69104"/>
                    <a:lumOff val="-8949"/>
                  </a:schemeClr>
                </a:solidFill>
              </a:defRPr>
            </a:lvl1pPr>
          </a:lstStyle>
          <a:p>
            <a:r>
              <a:rPr lang="es-ES" sz="700"/>
              <a:t>Ejecutar scripts en sesiones separadas</a:t>
            </a:r>
            <a:endParaRPr sz="700" dirty="0"/>
          </a:p>
        </p:txBody>
      </p:sp>
      <p:sp>
        <p:nvSpPr>
          <p:cNvPr id="440" name="Línea"/>
          <p:cNvSpPr/>
          <p:nvPr/>
        </p:nvSpPr>
        <p:spPr>
          <a:xfrm>
            <a:off x="5227218" y="5403125"/>
            <a:ext cx="170219" cy="19851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pic>
        <p:nvPicPr>
          <p:cNvPr id="441" name="posit-full-color.png" descr="posit-full-color.png"/>
          <p:cNvPicPr>
            <a:picLocks noChangeAspect="1"/>
          </p:cNvPicPr>
          <p:nvPr/>
        </p:nvPicPr>
        <p:blipFill>
          <a:blip r:embed="rId29"/>
          <a:srcRect/>
          <a:stretch>
            <a:fillRect/>
          </a:stretch>
        </p:blipFill>
        <p:spPr>
          <a:xfrm>
            <a:off x="382542" y="10050579"/>
            <a:ext cx="1719068" cy="544372"/>
          </a:xfrm>
          <a:prstGeom prst="rect">
            <a:avLst/>
          </a:prstGeom>
          <a:ln w="12700">
            <a:miter lim="400000"/>
          </a:ln>
        </p:spPr>
      </p:pic>
      <p:sp>
        <p:nvSpPr>
          <p:cNvPr id="443" name="CC BY SA Posit Software, PBC  •   info@posit.co  •   posit.co  •  Learn more at posit.co/products/open-source/rstudio  •  HTML cheatsheets at pos.it/cheatsheets  •  RStudio IDE  2024.04.1+748  •  Updated:  2024-05"/>
          <p:cNvSpPr txBox="1"/>
          <p:nvPr/>
        </p:nvSpPr>
        <p:spPr>
          <a:xfrm>
            <a:off x="2353572" y="10354828"/>
            <a:ext cx="11322666" cy="2210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gn="r">
              <a:lnSpc>
                <a:spcPct val="90000"/>
              </a:lnSpc>
              <a:spcBef>
                <a:spcPts val="0"/>
              </a:spcBef>
              <a:defRPr sz="900" b="0">
                <a:solidFill>
                  <a:srgbClr val="000000"/>
                </a:solidFill>
              </a:defRPr>
            </a:pPr>
            <a:r>
              <a:rPr sz="800" dirty="0"/>
              <a:t>CC BY SA Posit Software, PBC  •   </a:t>
            </a:r>
            <a:r>
              <a:rPr sz="800" dirty="0">
                <a:hlinkClick r:id="rId30"/>
              </a:rPr>
              <a:t>info@posit.co</a:t>
            </a:r>
            <a:r>
              <a:rPr sz="800" dirty="0"/>
              <a:t>  •   </a:t>
            </a:r>
            <a:r>
              <a:rPr sz="800" dirty="0">
                <a:hlinkClick r:id="rId31"/>
              </a:rPr>
              <a:t>posit.co</a:t>
            </a:r>
            <a:r>
              <a:rPr sz="800" dirty="0"/>
              <a:t>  •  </a:t>
            </a:r>
            <a:r>
              <a:rPr lang="es-ES" sz="800" dirty="0"/>
              <a:t>Aprenda más en</a:t>
            </a:r>
            <a:r>
              <a:rPr sz="800" dirty="0"/>
              <a:t> </a:t>
            </a:r>
            <a:r>
              <a:rPr sz="800" b="1" dirty="0">
                <a:hlinkClick r:id="rId32"/>
              </a:rPr>
              <a:t>posit.co/products/open-source/</a:t>
            </a:r>
            <a:r>
              <a:rPr sz="800" b="1" dirty="0" err="1">
                <a:hlinkClick r:id="rId32"/>
              </a:rPr>
              <a:t>rstudio</a:t>
            </a:r>
            <a:r>
              <a:rPr sz="800" dirty="0"/>
              <a:t>  •  </a:t>
            </a:r>
            <a:r>
              <a:rPr lang="es-ES" sz="800" dirty="0"/>
              <a:t>Guía rápida en </a:t>
            </a:r>
            <a:r>
              <a:rPr sz="800" dirty="0"/>
              <a:t>HTML</a:t>
            </a:r>
            <a:r>
              <a:rPr lang="es-ES" sz="800" dirty="0"/>
              <a:t> en</a:t>
            </a:r>
            <a:r>
              <a:rPr sz="800" dirty="0"/>
              <a:t> </a:t>
            </a:r>
            <a:r>
              <a:rPr sz="800" b="1" dirty="0">
                <a:hlinkClick r:id="rId33"/>
              </a:rPr>
              <a:t>pos.it/</a:t>
            </a:r>
            <a:r>
              <a:rPr sz="800" b="1" dirty="0" err="1">
                <a:hlinkClick r:id="rId33"/>
              </a:rPr>
              <a:t>cheatsheets</a:t>
            </a:r>
            <a:r>
              <a:rPr sz="800" dirty="0">
                <a:solidFill>
                  <a:srgbClr val="D1D2D3"/>
                </a:solidFill>
              </a:rPr>
              <a:t>  </a:t>
            </a:r>
            <a:r>
              <a:rPr sz="800" dirty="0"/>
              <a:t>•  RStudio IDE  2024.04.1+748  •  </a:t>
            </a:r>
            <a:r>
              <a:rPr lang="es-ES" sz="800" dirty="0"/>
              <a:t>Actualizado</a:t>
            </a:r>
            <a:r>
              <a:rPr sz="800" dirty="0"/>
              <a:t>:  2024-05</a:t>
            </a:r>
          </a:p>
        </p:txBody>
      </p:sp>
      <p:cxnSp>
        <p:nvCxnSpPr>
          <p:cNvPr id="4" name="Straight Arrow Connector 3">
            <a:extLst>
              <a:ext uri="{FF2B5EF4-FFF2-40B4-BE49-F238E27FC236}">
                <a16:creationId xmlns:a16="http://schemas.microsoft.com/office/drawing/2014/main" id="{D0913CF0-1A41-A42C-5C87-3FC130FEDBB8}"/>
              </a:ext>
            </a:extLst>
          </p:cNvPr>
          <p:cNvCxnSpPr/>
          <p:nvPr/>
        </p:nvCxnSpPr>
        <p:spPr>
          <a:xfrm flipV="1">
            <a:off x="5070686" y="5915337"/>
            <a:ext cx="0" cy="111783"/>
          </a:xfrm>
          <a:prstGeom prst="straightConnector1">
            <a:avLst/>
          </a:prstGeom>
          <a:noFill/>
          <a:ln w="25400" cap="flat">
            <a:solidFill>
              <a:srgbClr val="0070C0"/>
            </a:solidFill>
            <a:prstDash val="solid"/>
            <a:miter lim="400000"/>
            <a:tailEnd type="triangle"/>
          </a:ln>
          <a:effectLst/>
          <a:sp3d/>
        </p:spPr>
        <p:style>
          <a:lnRef idx="0">
            <a:scrgbClr r="0" g="0" b="0"/>
          </a:lnRef>
          <a:fillRef idx="0">
            <a:scrgbClr r="0" g="0" b="0"/>
          </a:fillRef>
          <a:effectRef idx="0">
            <a:scrgbClr r="0" g="0" b="0"/>
          </a:effectRef>
          <a:fontRef idx="none"/>
        </p:style>
      </p:cxn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5" name="pasted-image.tiff" descr="pasted-image.tiff"/>
          <p:cNvPicPr>
            <a:picLocks noChangeAspect="1"/>
          </p:cNvPicPr>
          <p:nvPr/>
        </p:nvPicPr>
        <p:blipFill>
          <a:blip r:embed="rId2"/>
          <a:stretch>
            <a:fillRect/>
          </a:stretch>
        </p:blipFill>
        <p:spPr>
          <a:xfrm>
            <a:off x="9579034" y="8503628"/>
            <a:ext cx="3759201" cy="1230469"/>
          </a:xfrm>
          <a:prstGeom prst="rect">
            <a:avLst/>
          </a:prstGeom>
          <a:ln w="6350">
            <a:solidFill>
              <a:srgbClr val="53585F"/>
            </a:solidFill>
            <a:miter lim="400000"/>
          </a:ln>
        </p:spPr>
      </p:pic>
      <p:pic>
        <p:nvPicPr>
          <p:cNvPr id="446" name="pasted-image.tiff" descr="pasted-image.tiff"/>
          <p:cNvPicPr>
            <a:picLocks noChangeAspect="1"/>
          </p:cNvPicPr>
          <p:nvPr/>
        </p:nvPicPr>
        <p:blipFill>
          <a:blip r:embed="rId3"/>
          <a:stretch>
            <a:fillRect/>
          </a:stretch>
        </p:blipFill>
        <p:spPr>
          <a:xfrm>
            <a:off x="1230011" y="5297512"/>
            <a:ext cx="6896306" cy="4634228"/>
          </a:xfrm>
          <a:prstGeom prst="rect">
            <a:avLst/>
          </a:prstGeom>
          <a:ln w="6350">
            <a:solidFill>
              <a:srgbClr val="767C85"/>
            </a:solidFill>
            <a:miter lim="400000"/>
          </a:ln>
          <a:effectLst>
            <a:outerShdw blurRad="38100" dist="25400" dir="5400000" rotWithShape="0">
              <a:srgbClr val="000000">
                <a:alpha val="50000"/>
              </a:srgbClr>
            </a:outerShdw>
          </a:effectLst>
        </p:spPr>
      </p:pic>
      <p:grpSp>
        <p:nvGrpSpPr>
          <p:cNvPr id="464" name="Agrupar"/>
          <p:cNvGrpSpPr/>
          <p:nvPr/>
        </p:nvGrpSpPr>
        <p:grpSpPr>
          <a:xfrm>
            <a:off x="8383487" y="-1013161"/>
            <a:ext cx="6157893" cy="3553962"/>
            <a:chOff x="0" y="51032"/>
            <a:chExt cx="6157891" cy="3553961"/>
          </a:xfrm>
        </p:grpSpPr>
        <p:grpSp>
          <p:nvGrpSpPr>
            <p:cNvPr id="462" name="Agrupar"/>
            <p:cNvGrpSpPr/>
            <p:nvPr/>
          </p:nvGrpSpPr>
          <p:grpSpPr>
            <a:xfrm>
              <a:off x="23293" y="51032"/>
              <a:ext cx="6134599" cy="2980091"/>
              <a:chOff x="0" y="51032"/>
              <a:chExt cx="6134598" cy="2980090"/>
            </a:xfrm>
          </p:grpSpPr>
          <p:sp>
            <p:nvSpPr>
              <p:cNvPr id="447" name="Triángulo"/>
              <p:cNvSpPr/>
              <p:nvPr/>
            </p:nvSpPr>
            <p:spPr>
              <a:xfrm rot="1800000">
                <a:off x="1177377" y="304285"/>
                <a:ext cx="1319509" cy="1143860"/>
              </a:xfrm>
              <a:prstGeom prst="triangle">
                <a:avLst/>
              </a:prstGeom>
              <a:solidFill>
                <a:srgbClr val="83AAD7"/>
              </a:solidFill>
              <a:ln w="3175"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48" name="Círculo"/>
              <p:cNvSpPr/>
              <p:nvPr/>
            </p:nvSpPr>
            <p:spPr>
              <a:xfrm flipH="1">
                <a:off x="1550782" y="838357"/>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49" name="Círculo"/>
              <p:cNvSpPr/>
              <p:nvPr/>
            </p:nvSpPr>
            <p:spPr>
              <a:xfrm flipH="1">
                <a:off x="0" y="819778"/>
                <a:ext cx="422089" cy="422090"/>
              </a:xfrm>
              <a:prstGeom prst="ellipse">
                <a:avLst/>
              </a:prstGeom>
              <a:solidFill>
                <a:srgbClr val="83AAD7">
                  <a:alpha val="50458"/>
                </a:srgbClr>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0" name="Triángulo"/>
              <p:cNvSpPr/>
              <p:nvPr/>
            </p:nvSpPr>
            <p:spPr>
              <a:xfrm rot="19800000">
                <a:off x="2896973" y="973389"/>
                <a:ext cx="1319509" cy="1143860"/>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1" name="Triángulo"/>
              <p:cNvSpPr/>
              <p:nvPr/>
            </p:nvSpPr>
            <p:spPr>
              <a:xfrm rot="1800000">
                <a:off x="3470359" y="1634009"/>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2" name="Círculo"/>
              <p:cNvSpPr/>
              <p:nvPr/>
            </p:nvSpPr>
            <p:spPr>
              <a:xfrm flipH="1">
                <a:off x="3461021" y="1507461"/>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3" name="Círculo"/>
              <p:cNvSpPr/>
              <p:nvPr/>
            </p:nvSpPr>
            <p:spPr>
              <a:xfrm flipH="1">
                <a:off x="3843763" y="2168082"/>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4" name="Triángulo"/>
              <p:cNvSpPr/>
              <p:nvPr/>
            </p:nvSpPr>
            <p:spPr>
              <a:xfrm rot="1800000">
                <a:off x="3470359" y="312963"/>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5" name="Círculo"/>
              <p:cNvSpPr/>
              <p:nvPr/>
            </p:nvSpPr>
            <p:spPr>
              <a:xfrm flipH="1">
                <a:off x="3843763" y="847036"/>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6" name="Triángulo"/>
              <p:cNvSpPr/>
              <p:nvPr/>
            </p:nvSpPr>
            <p:spPr>
              <a:xfrm rot="19800000">
                <a:off x="4044130" y="318647"/>
                <a:ext cx="1319509" cy="1143861"/>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7" name="Círculo"/>
              <p:cNvSpPr/>
              <p:nvPr/>
            </p:nvSpPr>
            <p:spPr>
              <a:xfrm flipH="1">
                <a:off x="4608178" y="852720"/>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8" name="Triángulo"/>
              <p:cNvSpPr/>
              <p:nvPr/>
            </p:nvSpPr>
            <p:spPr>
              <a:xfrm rot="1800000">
                <a:off x="4617515" y="979268"/>
                <a:ext cx="1319509" cy="1143861"/>
              </a:xfrm>
              <a:prstGeom prst="triangle">
                <a:avLst/>
              </a:prstGeom>
              <a:solidFill>
                <a:srgbClr val="83AAD7"/>
              </a:solidFill>
              <a:ln w="6350" cap="flat">
                <a:solidFill>
                  <a:srgbClr val="83AAD7"/>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59" name="Círculo"/>
              <p:cNvSpPr/>
              <p:nvPr/>
            </p:nvSpPr>
            <p:spPr>
              <a:xfrm flipH="1">
                <a:off x="4990920" y="1513341"/>
                <a:ext cx="422090" cy="422090"/>
              </a:xfrm>
              <a:prstGeom prst="ellipse">
                <a:avLst/>
              </a:prstGeom>
              <a:solidFill>
                <a:srgbClr val="B6D5F0"/>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60" name="Triángulo"/>
              <p:cNvSpPr/>
              <p:nvPr/>
            </p:nvSpPr>
            <p:spPr>
              <a:xfrm rot="19800000">
                <a:off x="1751148" y="309969"/>
                <a:ext cx="1319510" cy="1143860"/>
              </a:xfrm>
              <a:prstGeom prst="triangle">
                <a:avLst/>
              </a:prstGeom>
              <a:solidFill>
                <a:srgbClr val="B6D5F0"/>
              </a:solidFill>
              <a:ln w="6350" cap="flat">
                <a:solidFill>
                  <a:srgbClr val="BBD4ED"/>
                </a:solidFill>
                <a:prstDash val="solid"/>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sp>
            <p:nvSpPr>
              <p:cNvPr id="461" name="Círculo"/>
              <p:cNvSpPr/>
              <p:nvPr/>
            </p:nvSpPr>
            <p:spPr>
              <a:xfrm flipH="1">
                <a:off x="2315196" y="844041"/>
                <a:ext cx="422090" cy="422090"/>
              </a:xfrm>
              <a:prstGeom prst="ellipse">
                <a:avLst/>
              </a:prstGeom>
              <a:solidFill>
                <a:srgbClr val="83AAD7"/>
              </a:soli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grpSp>
        <p:sp>
          <p:nvSpPr>
            <p:cNvPr id="463" name="Rectángulo"/>
            <p:cNvSpPr/>
            <p:nvPr/>
          </p:nvSpPr>
          <p:spPr>
            <a:xfrm>
              <a:off x="0" y="1038072"/>
              <a:ext cx="5593304" cy="2566922"/>
            </a:xfrm>
            <a:prstGeom prst="rect">
              <a:avLst/>
            </a:prstGeom>
            <a:gradFill flip="none" rotWithShape="1">
              <a:gsLst>
                <a:gs pos="0">
                  <a:srgbClr val="FFFFFF">
                    <a:alpha val="0"/>
                  </a:srgbClr>
                </a:gs>
                <a:gs pos="20382">
                  <a:srgbClr val="FFFFFF">
                    <a:alpha val="45796"/>
                  </a:srgbClr>
                </a:gs>
                <a:gs pos="35803">
                  <a:srgbClr val="FFFFFF">
                    <a:alpha val="72898"/>
                  </a:srgbClr>
                </a:gs>
                <a:gs pos="55434">
                  <a:srgbClr val="FFFFFF"/>
                </a:gs>
              </a:gsLst>
              <a:path path="shape">
                <a:fillToRect l="52462" t="-2372" r="47537" b="102372"/>
              </a:path>
            </a:gradFill>
            <a:ln w="12700" cap="flat">
              <a:noFill/>
              <a:miter lim="400000"/>
            </a:ln>
            <a:effectLst/>
          </p:spPr>
          <p:txBody>
            <a:bodyPr wrap="square" lIns="54570" tIns="54570" rIns="54570" bIns="54570" numCol="1" anchor="ctr">
              <a:noAutofit/>
            </a:bodyPr>
            <a:lstStyle/>
            <a:p>
              <a:pPr>
                <a:lnSpc>
                  <a:spcPct val="80000"/>
                </a:lnSpc>
                <a:spcBef>
                  <a:spcPts val="0"/>
                </a:spcBef>
                <a:defRPr b="0">
                  <a:solidFill>
                    <a:srgbClr val="000000"/>
                  </a:solidFill>
                </a:defRPr>
              </a:pPr>
              <a:endParaRPr/>
            </a:p>
          </p:txBody>
        </p:sp>
      </p:grpSp>
      <p:graphicFrame>
        <p:nvGraphicFramePr>
          <p:cNvPr id="465" name="Table 1"/>
          <p:cNvGraphicFramePr/>
          <p:nvPr>
            <p:extLst>
              <p:ext uri="{D42A27DB-BD31-4B8C-83A1-F6EECF244321}">
                <p14:modId xmlns:p14="http://schemas.microsoft.com/office/powerpoint/2010/main" val="3898358850"/>
              </p:ext>
            </p:extLst>
          </p:nvPr>
        </p:nvGraphicFramePr>
        <p:xfrm>
          <a:off x="312721" y="1085255"/>
          <a:ext cx="4429618" cy="3490728"/>
        </p:xfrm>
        <a:graphic>
          <a:graphicData uri="http://schemas.openxmlformats.org/drawingml/2006/table">
            <a:tbl>
              <a:tblPr>
                <a:tableStyleId>{33BA23B1-9221-436E-865A-0063620EA4FD}</a:tableStyleId>
              </a:tblPr>
              <a:tblGrid>
                <a:gridCol w="2069679">
                  <a:extLst>
                    <a:ext uri="{9D8B030D-6E8A-4147-A177-3AD203B41FA5}">
                      <a16:colId xmlns:a16="http://schemas.microsoft.com/office/drawing/2014/main" val="20000"/>
                    </a:ext>
                  </a:extLst>
                </a:gridCol>
                <a:gridCol w="1133683">
                  <a:extLst>
                    <a:ext uri="{9D8B030D-6E8A-4147-A177-3AD203B41FA5}">
                      <a16:colId xmlns:a16="http://schemas.microsoft.com/office/drawing/2014/main" val="20001"/>
                    </a:ext>
                  </a:extLst>
                </a:gridCol>
                <a:gridCol w="1226256">
                  <a:extLst>
                    <a:ext uri="{9D8B030D-6E8A-4147-A177-3AD203B41FA5}">
                      <a16:colId xmlns:a16="http://schemas.microsoft.com/office/drawing/2014/main" val="20002"/>
                    </a:ext>
                  </a:extLst>
                </a:gridCol>
              </a:tblGrid>
              <a:tr h="184323">
                <a:tc>
                  <a:txBody>
                    <a:bodyPr/>
                    <a:lstStyle/>
                    <a:p>
                      <a:pPr marL="114300" indent="-114300" algn="l">
                        <a:lnSpc>
                          <a:spcPct val="80000"/>
                        </a:lnSpc>
                        <a:spcBef>
                          <a:spcPts val="3000"/>
                        </a:spcBef>
                      </a:pPr>
                      <a:r>
                        <a:rPr lang="es-ES" sz="1100" b="1" dirty="0">
                          <a:solidFill>
                            <a:schemeClr val="accent1">
                              <a:satOff val="22051"/>
                              <a:lumOff val="15940"/>
                            </a:schemeClr>
                          </a:solidFill>
                          <a:sym typeface="Helvetica"/>
                        </a:rPr>
                        <a:t>EJECUCIÓN DE CÓDIGO</a:t>
                      </a:r>
                      <a:endParaRPr sz="1100" b="1" dirty="0">
                        <a:solidFill>
                          <a:schemeClr val="accent1">
                            <a:satOff val="22051"/>
                            <a:lumOff val="15940"/>
                          </a:schemeClr>
                        </a:solidFill>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a:lnSpc>
                          <a:spcPct val="80000"/>
                        </a:lnSpc>
                        <a:spcBef>
                          <a:spcPts val="3000"/>
                        </a:spcBef>
                        <a:defRPr sz="1200">
                          <a:solidFill>
                            <a:schemeClr val="accent1">
                              <a:satOff val="22051"/>
                              <a:lumOff val="15940"/>
                            </a:schemeClr>
                          </a:solidFill>
                          <a:sym typeface="Helvetica"/>
                        </a:defRPr>
                      </a:pPr>
                      <a:r>
                        <a:rPr sz="1100" b="1"/>
                        <a:t>Windows/Linux</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defRPr sz="1200">
                          <a:solidFill>
                            <a:schemeClr val="accent1">
                              <a:satOff val="22051"/>
                              <a:lumOff val="15940"/>
                            </a:schemeClr>
                          </a:solidFill>
                          <a:sym typeface="Helvetica"/>
                        </a:defRPr>
                      </a:pPr>
                      <a:r>
                        <a:rPr sz="1100" b="1"/>
                        <a:t>Mac</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0"/>
                  </a:ext>
                </a:extLst>
              </a:tr>
              <a:tr h="184323">
                <a:tc>
                  <a:txBody>
                    <a:bodyPr/>
                    <a:lstStyle/>
                    <a:p>
                      <a:pPr marL="114300" indent="-114300" algn="l">
                        <a:lnSpc>
                          <a:spcPct val="80000"/>
                        </a:lnSpc>
                        <a:spcBef>
                          <a:spcPts val="3000"/>
                        </a:spcBef>
                      </a:pPr>
                      <a:r>
                        <a:rPr lang="es-ES" sz="1050" dirty="0">
                          <a:sym typeface="Helvetica"/>
                        </a:rPr>
                        <a:t>Buscar historial de comandos</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100">
                          <a:sym typeface="Helvetica"/>
                        </a:defRPr>
                      </a:pPr>
                      <a:r>
                        <a:rPr sz="1050" dirty="0"/>
                        <a:t>Ctrl+</a:t>
                      </a:r>
                      <a:endParaRPr sz="1050" b="1" dirty="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100">
                          <a:sym typeface="Helvetica"/>
                        </a:defRPr>
                      </a:pPr>
                      <a:r>
                        <a:rPr sz="1050" dirty="0" err="1"/>
                        <a:t>Cmd</a:t>
                      </a:r>
                      <a:r>
                        <a:rPr sz="1050" dirty="0"/>
                        <a:t>+</a:t>
                      </a:r>
                      <a:endParaRPr sz="1050" b="1" dirty="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1"/>
                  </a:ext>
                </a:extLst>
              </a:tr>
              <a:tr h="184323">
                <a:tc>
                  <a:txBody>
                    <a:bodyPr/>
                    <a:lstStyle/>
                    <a:p>
                      <a:pPr algn="l" defTabSz="914400">
                        <a:lnSpc>
                          <a:spcPct val="80000"/>
                        </a:lnSpc>
                      </a:pPr>
                      <a:r>
                        <a:rPr lang="es-ES" sz="1050" dirty="0">
                          <a:sym typeface="Helvetica"/>
                        </a:rPr>
                        <a:t>Interrumpir comando actual</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Esc</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Esc</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2"/>
                  </a:ext>
                </a:extLst>
              </a:tr>
              <a:tr h="184323">
                <a:tc>
                  <a:txBody>
                    <a:bodyPr/>
                    <a:lstStyle/>
                    <a:p>
                      <a:pPr algn="l" defTabSz="914400">
                        <a:lnSpc>
                          <a:spcPct val="80000"/>
                        </a:lnSpc>
                      </a:pPr>
                      <a:r>
                        <a:rPr lang="es-ES" sz="1050" dirty="0">
                          <a:sym typeface="Helvetica"/>
                        </a:rPr>
                        <a:t>Limpiar consola</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a:sym typeface="Helvetica"/>
                        </a:rPr>
                        <a:t>Ctrl+L</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Ctrl+L</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3"/>
                  </a:ext>
                </a:extLst>
              </a:tr>
              <a:tr h="101600">
                <a:tc>
                  <a:txBody>
                    <a:bodyPr/>
                    <a:lstStyle/>
                    <a:p>
                      <a:pPr algn="l" defTabSz="914400">
                        <a:lnSpc>
                          <a:spcPct val="80000"/>
                        </a:lnSpc>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4"/>
                  </a:ext>
                </a:extLst>
              </a:tr>
              <a:tr h="171623">
                <a:tc>
                  <a:txBody>
                    <a:bodyPr/>
                    <a:lstStyle/>
                    <a:p>
                      <a:pPr lvl="1" indent="0" algn="l">
                        <a:lnSpc>
                          <a:spcPct val="80000"/>
                        </a:lnSpc>
                        <a:spcBef>
                          <a:spcPts val="200"/>
                        </a:spcBef>
                        <a:defRPr sz="1200" b="1">
                          <a:solidFill>
                            <a:schemeClr val="accent1">
                              <a:satOff val="22051"/>
                              <a:lumOff val="15940"/>
                            </a:schemeClr>
                          </a:solidFill>
                          <a:sym typeface="Helvetica"/>
                        </a:defRPr>
                      </a:pPr>
                      <a:r>
                        <a:rPr lang="es-ES" sz="1100" dirty="0"/>
                        <a:t>NAVEGAR CÓDIGO</a:t>
                      </a:r>
                      <a:endParaRPr sz="1100" dirty="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b="1">
                          <a:solidFill>
                            <a:schemeClr val="accent1">
                              <a:satOff val="22051"/>
                              <a:lumOff val="15940"/>
                            </a:schemeClr>
                          </a:solidFill>
                          <a:sym typeface="Helvetica"/>
                        </a:defRPr>
                      </a:pPr>
                      <a:endParaRPr sz="1100" dirty="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b="1">
                          <a:solidFill>
                            <a:schemeClr val="accent1">
                              <a:satOff val="22051"/>
                              <a:lumOff val="15940"/>
                            </a:schemeClr>
                          </a:solidFill>
                          <a:sym typeface="Helvetica"/>
                        </a:defRPr>
                      </a:pPr>
                      <a:endParaRPr sz="110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5"/>
                  </a:ext>
                </a:extLst>
              </a:tr>
              <a:tr h="184323">
                <a:tc>
                  <a:txBody>
                    <a:bodyPr/>
                    <a:lstStyle/>
                    <a:p>
                      <a:pPr algn="l" defTabSz="914400">
                        <a:lnSpc>
                          <a:spcPct val="80000"/>
                        </a:lnSpc>
                      </a:pPr>
                      <a:r>
                        <a:rPr lang="es-ES" sz="1050" dirty="0">
                          <a:sym typeface="Helvetica"/>
                        </a:rPr>
                        <a:t>Ir a Archivo/Función</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a:sym typeface="Helvetica"/>
                        </a:rPr>
                        <a:t>Ctrl+.</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Ctrl+.</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6"/>
                  </a:ext>
                </a:extLst>
              </a:tr>
              <a:tr h="101600">
                <a:tc>
                  <a:txBody>
                    <a:bodyPr/>
                    <a:lstStyle/>
                    <a:p>
                      <a:pPr algn="l" defTabSz="914400">
                        <a:lnSpc>
                          <a:spcPct val="80000"/>
                        </a:lnSpc>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a:sym typeface="Helvetica"/>
                        </a:defRPr>
                      </a:pPr>
                      <a:endParaRPr sz="110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7"/>
                  </a:ext>
                </a:extLst>
              </a:tr>
              <a:tr h="171623">
                <a:tc>
                  <a:txBody>
                    <a:bodyPr/>
                    <a:lstStyle/>
                    <a:p>
                      <a:pPr marL="114300" indent="-114300" algn="l">
                        <a:lnSpc>
                          <a:spcPct val="80000"/>
                        </a:lnSpc>
                        <a:spcBef>
                          <a:spcPts val="3000"/>
                        </a:spcBef>
                      </a:pPr>
                      <a:r>
                        <a:rPr lang="es-ES" sz="1100" b="1" dirty="0">
                          <a:solidFill>
                            <a:schemeClr val="accent1">
                              <a:satOff val="22051"/>
                              <a:lumOff val="15940"/>
                            </a:schemeClr>
                          </a:solidFill>
                          <a:sym typeface="Helvetica"/>
                        </a:rPr>
                        <a:t>ESCRIBIR CÓDIGO</a:t>
                      </a:r>
                      <a:endParaRPr sz="1100" b="1" dirty="0">
                        <a:solidFill>
                          <a:schemeClr val="accent1">
                            <a:satOff val="22051"/>
                            <a:lumOff val="15940"/>
                          </a:schemeClr>
                        </a:solidFill>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b="1">
                          <a:solidFill>
                            <a:schemeClr val="accent1">
                              <a:satOff val="22051"/>
                              <a:lumOff val="15940"/>
                            </a:schemeClr>
                          </a:solidFill>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defRPr sz="1200" b="1">
                          <a:solidFill>
                            <a:schemeClr val="accent1">
                              <a:satOff val="22051"/>
                              <a:lumOff val="15940"/>
                            </a:schemeClr>
                          </a:solidFill>
                          <a:sym typeface="Helvetica"/>
                        </a:defRPr>
                      </a:pPr>
                      <a:endParaRPr sz="110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8"/>
                  </a:ext>
                </a:extLst>
              </a:tr>
              <a:tr h="349423">
                <a:tc>
                  <a:txBody>
                    <a:bodyPr/>
                    <a:lstStyle/>
                    <a:p>
                      <a:pPr algn="l" defTabSz="914400">
                        <a:lnSpc>
                          <a:spcPct val="80000"/>
                        </a:lnSpc>
                      </a:pPr>
                      <a:r>
                        <a:rPr lang="es-ES" sz="1050" dirty="0">
                          <a:sym typeface="Helvetica"/>
                        </a:rPr>
                        <a:t>Intentar </a:t>
                      </a:r>
                      <a:r>
                        <a:rPr lang="es-ES" sz="1050" dirty="0" err="1">
                          <a:sym typeface="Helvetica"/>
                        </a:rPr>
                        <a:t>completación</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dirty="0">
                          <a:sym typeface="Helvetica"/>
                        </a:rPr>
                        <a:t>Tab o </a:t>
                      </a:r>
                      <a:r>
                        <a:rPr sz="1050" dirty="0" err="1">
                          <a:sym typeface="Helvetica"/>
                        </a:rPr>
                        <a:t>Ctrl+Space</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dirty="0">
                          <a:sym typeface="Helvetica"/>
                        </a:rPr>
                        <a:t>Tab o </a:t>
                      </a:r>
                      <a:r>
                        <a:rPr sz="1050" dirty="0" err="1">
                          <a:sym typeface="Helvetica"/>
                        </a:rPr>
                        <a:t>Ctrl+Space</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9"/>
                  </a:ext>
                </a:extLst>
              </a:tr>
              <a:tr h="184323">
                <a:tc>
                  <a:txBody>
                    <a:bodyPr/>
                    <a:lstStyle/>
                    <a:p>
                      <a:pPr algn="l" defTabSz="914400">
                        <a:lnSpc>
                          <a:spcPct val="80000"/>
                        </a:lnSpc>
                        <a:defRPr sz="1100">
                          <a:sym typeface="Helvetica"/>
                        </a:defRPr>
                      </a:pPr>
                      <a:r>
                        <a:rPr sz="1100" dirty="0"/>
                        <a:t>I</a:t>
                      </a:r>
                      <a:r>
                        <a:rPr sz="1050" dirty="0"/>
                        <a:t>nsert</a:t>
                      </a:r>
                      <a:r>
                        <a:rPr lang="es-ES" sz="1050" dirty="0"/>
                        <a:t>ar</a:t>
                      </a:r>
                      <a:r>
                        <a:rPr sz="1050" dirty="0"/>
                        <a:t> </a:t>
                      </a:r>
                      <a:r>
                        <a:rPr sz="1050" dirty="0">
                          <a:latin typeface="Source Code Pro"/>
                          <a:ea typeface="Source Code Pro"/>
                          <a:cs typeface="Source Code Pro"/>
                          <a:sym typeface="Source Code Pro"/>
                        </a:rPr>
                        <a:t>&lt;-</a:t>
                      </a:r>
                      <a:r>
                        <a:rPr sz="1050" dirty="0"/>
                        <a:t> </a:t>
                      </a:r>
                      <a:endParaRPr lang="es-ES" sz="1050" dirty="0"/>
                    </a:p>
                    <a:p>
                      <a:pPr algn="l" defTabSz="914400">
                        <a:lnSpc>
                          <a:spcPct val="80000"/>
                        </a:lnSpc>
                        <a:defRPr sz="1100">
                          <a:sym typeface="Helvetica"/>
                        </a:defRPr>
                      </a:pPr>
                      <a:r>
                        <a:rPr sz="1050" dirty="0"/>
                        <a:t>(</a:t>
                      </a:r>
                      <a:r>
                        <a:rPr lang="es-ES" sz="1050" dirty="0"/>
                        <a:t>operador de asignación</a:t>
                      </a:r>
                      <a:r>
                        <a:rPr sz="1050" dirty="0"/>
                        <a:t>)</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dirty="0">
                          <a:sym typeface="Helvetica"/>
                        </a:rPr>
                        <a:t>Alt+-</a:t>
                      </a:r>
                    </a:p>
                  </a:txBody>
                  <a:tcPr marL="0" marR="0" marT="0" marB="0" anchor="ctr"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dirty="0">
                          <a:sym typeface="Helvetica"/>
                        </a:rPr>
                        <a:t>Option+-</a:t>
                      </a:r>
                    </a:p>
                  </a:txBody>
                  <a:tcPr marL="0" marR="0" marT="0" marB="0" anchor="ctr"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0"/>
                  </a:ext>
                </a:extLst>
              </a:tr>
              <a:tr h="184323">
                <a:tc>
                  <a:txBody>
                    <a:bodyPr/>
                    <a:lstStyle/>
                    <a:p>
                      <a:pPr algn="l" defTabSz="914400">
                        <a:lnSpc>
                          <a:spcPct val="80000"/>
                        </a:lnSpc>
                      </a:pPr>
                      <a:r>
                        <a:rPr sz="1050" dirty="0">
                          <a:sym typeface="Helvetica"/>
                        </a:rPr>
                        <a:t>Insert |&gt; o %&gt;% </a:t>
                      </a:r>
                      <a:endParaRPr lang="es-ES" sz="1050" dirty="0">
                        <a:sym typeface="Helvetica"/>
                      </a:endParaRPr>
                    </a:p>
                    <a:p>
                      <a:pPr algn="l" defTabSz="914400">
                        <a:lnSpc>
                          <a:spcPct val="80000"/>
                        </a:lnSpc>
                      </a:pPr>
                      <a:r>
                        <a:rPr sz="1050" dirty="0">
                          <a:sym typeface="Helvetica"/>
                        </a:rPr>
                        <a:t>(operator</a:t>
                      </a:r>
                      <a:r>
                        <a:rPr lang="es-ES" sz="1050" dirty="0">
                          <a:sym typeface="Helvetica"/>
                        </a:rPr>
                        <a:t> de canalización</a:t>
                      </a:r>
                      <a:r>
                        <a:rPr sz="1050" dirty="0">
                          <a:sym typeface="Helvetica"/>
                        </a:rPr>
                        <a:t>)</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dirty="0" err="1">
                          <a:sym typeface="Helvetica"/>
                        </a:rPr>
                        <a:t>Ctrl+Shift+M</a:t>
                      </a:r>
                      <a:endParaRPr sz="1050" dirty="0">
                        <a:sym typeface="Helvetica"/>
                      </a:endParaRPr>
                    </a:p>
                  </a:txBody>
                  <a:tcPr marL="0" marR="0" marT="0" marB="0" anchor="ctr"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dirty="0" err="1">
                          <a:sym typeface="Helvetica"/>
                        </a:rPr>
                        <a:t>Cmd+Shift+M</a:t>
                      </a:r>
                      <a:endParaRPr sz="1050" dirty="0">
                        <a:sym typeface="Helvetica"/>
                      </a:endParaRPr>
                    </a:p>
                  </a:txBody>
                  <a:tcPr marL="0" marR="0" marT="0" marB="0" anchor="ctr"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1"/>
                  </a:ext>
                </a:extLst>
              </a:tr>
              <a:tr h="184323">
                <a:tc>
                  <a:txBody>
                    <a:bodyPr/>
                    <a:lstStyle/>
                    <a:p>
                      <a:pPr algn="l" defTabSz="914400">
                        <a:lnSpc>
                          <a:spcPct val="80000"/>
                        </a:lnSpc>
                      </a:pPr>
                      <a:r>
                        <a:rPr sz="1050" dirty="0">
                          <a:sym typeface="Helvetica"/>
                        </a:rPr>
                        <a:t>(</a:t>
                      </a:r>
                      <a:r>
                        <a:rPr lang="es-ES" sz="1050" dirty="0">
                          <a:sym typeface="Helvetica"/>
                        </a:rPr>
                        <a:t>Des</a:t>
                      </a:r>
                      <a:r>
                        <a:rPr sz="1050" dirty="0">
                          <a:sym typeface="Helvetica"/>
                        </a:rPr>
                        <a:t>)</a:t>
                      </a:r>
                      <a:r>
                        <a:rPr sz="1050" dirty="0" err="1">
                          <a:sym typeface="Helvetica"/>
                        </a:rPr>
                        <a:t>Coment</a:t>
                      </a:r>
                      <a:r>
                        <a:rPr lang="es-ES" sz="1050" dirty="0">
                          <a:sym typeface="Helvetica"/>
                        </a:rPr>
                        <a:t>ar</a:t>
                      </a:r>
                      <a:r>
                        <a:rPr sz="1050" dirty="0">
                          <a:sym typeface="Helvetica"/>
                        </a:rPr>
                        <a:t> </a:t>
                      </a:r>
                      <a:r>
                        <a:rPr sz="1050" dirty="0" err="1">
                          <a:sym typeface="Helvetica"/>
                        </a:rPr>
                        <a:t>selec</a:t>
                      </a:r>
                      <a:r>
                        <a:rPr lang="es-ES" sz="1050" dirty="0">
                          <a:sym typeface="Helvetica"/>
                        </a:rPr>
                        <a:t>c</a:t>
                      </a:r>
                      <a:r>
                        <a:rPr sz="1050" dirty="0" err="1">
                          <a:sym typeface="Helvetica"/>
                        </a:rPr>
                        <a:t>i</a:t>
                      </a:r>
                      <a:r>
                        <a:rPr lang="es-ES" sz="1050" dirty="0" err="1">
                          <a:sym typeface="Helvetica"/>
                        </a:rPr>
                        <a:t>ó</a:t>
                      </a:r>
                      <a:r>
                        <a:rPr sz="1050" dirty="0">
                          <a:sym typeface="Helvetica"/>
                        </a:rPr>
                        <a:t>n</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Ctrl+Shift+C</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lnSpc>
                          <a:spcPct val="80000"/>
                        </a:lnSpc>
                      </a:pPr>
                      <a:r>
                        <a:rPr sz="1050">
                          <a:sym typeface="Helvetica"/>
                        </a:rPr>
                        <a:t>Cmd+Shift+C</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2"/>
                  </a:ext>
                </a:extLst>
              </a:tr>
              <a:tr h="101600">
                <a:tc>
                  <a:txBody>
                    <a:bodyPr/>
                    <a:lstStyle/>
                    <a:p>
                      <a:pPr marL="114300" indent="-114300" algn="l">
                        <a:lnSpc>
                          <a:spcPct val="80000"/>
                        </a:lnSpc>
                        <a:spcBef>
                          <a:spcPts val="3000"/>
                        </a:spcBef>
                        <a:defRPr sz="1200" b="1">
                          <a:solidFill>
                            <a:schemeClr val="accent1">
                              <a:satOff val="22051"/>
                              <a:lumOff val="15940"/>
                            </a:schemeClr>
                          </a:solidFill>
                          <a:sym typeface="Helvetica"/>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defTabSz="914400">
                        <a:lnSpc>
                          <a:spcPct val="80000"/>
                        </a:lnSpc>
                        <a:defRPr sz="1200">
                          <a:solidFill>
                            <a:schemeClr val="accent1">
                              <a:satOff val="22051"/>
                              <a:lumOff val="15940"/>
                            </a:schemeClr>
                          </a:solidFill>
                          <a:latin typeface="Helvetica Light"/>
                          <a:ea typeface="Helvetica Light"/>
                          <a:cs typeface="Helvetica Light"/>
                        </a:defRPr>
                      </a:pPr>
                      <a:endParaRPr sz="1100"/>
                    </a:p>
                  </a:txBody>
                  <a:tcPr marL="0" marR="0" marT="0" marB="0" horzOverflow="overflow">
                    <a:lnL w="12700">
                      <a:miter lim="400000"/>
                    </a:lnL>
                    <a:lnR w="12700">
                      <a:miter lim="400000"/>
                    </a:lnR>
                    <a:lnT w="12700">
                      <a:miter lim="400000"/>
                    </a:lnT>
                    <a:lnB w="12700">
                      <a:miter lim="400000"/>
                    </a:lnB>
                    <a:noFill/>
                  </a:tcPr>
                </a:tc>
                <a:tc>
                  <a:txBody>
                    <a:bodyPr/>
                    <a:lstStyle/>
                    <a:p>
                      <a:pPr defTabSz="914400">
                        <a:lnSpc>
                          <a:spcPct val="80000"/>
                        </a:lnSpc>
                        <a:defRPr sz="1200">
                          <a:solidFill>
                            <a:schemeClr val="accent1">
                              <a:satOff val="22051"/>
                              <a:lumOff val="15940"/>
                            </a:schemeClr>
                          </a:solidFill>
                          <a:latin typeface="Helvetica Light"/>
                          <a:ea typeface="Helvetica Light"/>
                          <a:cs typeface="Helvetica Light"/>
                        </a:defRPr>
                      </a:pPr>
                      <a:endParaRPr sz="110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3"/>
                  </a:ext>
                </a:extLst>
              </a:tr>
              <a:tr h="218656">
                <a:tc>
                  <a:txBody>
                    <a:bodyPr/>
                    <a:lstStyle/>
                    <a:p>
                      <a:pPr marL="114300" indent="-114300" algn="l">
                        <a:lnSpc>
                          <a:spcPct val="80000"/>
                        </a:lnSpc>
                        <a:spcBef>
                          <a:spcPts val="3000"/>
                        </a:spcBef>
                      </a:pPr>
                      <a:r>
                        <a:rPr lang="es-ES" sz="1100" b="1" dirty="0">
                          <a:solidFill>
                            <a:schemeClr val="accent1">
                              <a:satOff val="22051"/>
                              <a:lumOff val="15940"/>
                            </a:schemeClr>
                          </a:solidFill>
                          <a:sym typeface="Helvetica"/>
                        </a:rPr>
                        <a:t>CREAR PAQUETES</a:t>
                      </a:r>
                      <a:endParaRPr sz="1100" b="1" dirty="0">
                        <a:solidFill>
                          <a:schemeClr val="accent1">
                            <a:satOff val="22051"/>
                            <a:lumOff val="15940"/>
                          </a:schemeClr>
                        </a:solidFill>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a:lnSpc>
                          <a:spcPct val="80000"/>
                        </a:lnSpc>
                        <a:spcBef>
                          <a:spcPts val="3000"/>
                        </a:spcBef>
                        <a:defRPr sz="1200">
                          <a:solidFill>
                            <a:schemeClr val="accent1">
                              <a:satOff val="22051"/>
                              <a:lumOff val="15940"/>
                            </a:schemeClr>
                          </a:solidFill>
                          <a:sym typeface="Helvetica"/>
                        </a:defRPr>
                      </a:pPr>
                      <a:r>
                        <a:rPr sz="1100" b="1" dirty="0"/>
                        <a:t>Windows/Linux</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defRPr sz="1200">
                          <a:solidFill>
                            <a:schemeClr val="accent1">
                              <a:satOff val="22051"/>
                              <a:lumOff val="15940"/>
                            </a:schemeClr>
                          </a:solidFill>
                          <a:sym typeface="Helvetica"/>
                        </a:defRPr>
                      </a:pPr>
                      <a:r>
                        <a:rPr sz="1100" b="1"/>
                        <a:t>Mac</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4"/>
                  </a:ext>
                </a:extLst>
              </a:tr>
              <a:tr h="184323">
                <a:tc>
                  <a:txBody>
                    <a:bodyPr/>
                    <a:lstStyle/>
                    <a:p>
                      <a:pPr algn="l" defTabSz="914400"/>
                      <a:r>
                        <a:rPr lang="es-ES" sz="1050" dirty="0" err="1">
                          <a:sym typeface="Helvetica"/>
                        </a:rPr>
                        <a:t>Cragar</a:t>
                      </a:r>
                      <a:r>
                        <a:rPr lang="es-ES" sz="1050" dirty="0">
                          <a:sym typeface="Helvetica"/>
                        </a:rPr>
                        <a:t> Todos</a:t>
                      </a:r>
                      <a:r>
                        <a:rPr sz="1050" dirty="0">
                          <a:sym typeface="Helvetica"/>
                        </a:rPr>
                        <a:t> (</a:t>
                      </a:r>
                      <a:r>
                        <a:rPr sz="1050" dirty="0" err="1">
                          <a:sym typeface="Helvetica"/>
                        </a:rPr>
                        <a:t>devtools</a:t>
                      </a:r>
                      <a:r>
                        <a:rPr sz="1050" dirty="0">
                          <a:sym typeface="Helvetica"/>
                        </a:rPr>
                        <a:t>)</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Ctrl+Shift+L</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Cmd+Shift+L</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5"/>
                  </a:ext>
                </a:extLst>
              </a:tr>
              <a:tr h="184323">
                <a:tc>
                  <a:txBody>
                    <a:bodyPr/>
                    <a:lstStyle/>
                    <a:p>
                      <a:pPr algn="l" defTabSz="914400"/>
                      <a:r>
                        <a:rPr lang="es-ES" sz="1050" dirty="0">
                          <a:sym typeface="Helvetica"/>
                        </a:rPr>
                        <a:t>Probar Paquete</a:t>
                      </a:r>
                      <a:r>
                        <a:rPr sz="1050" dirty="0">
                          <a:sym typeface="Helvetica"/>
                        </a:rPr>
                        <a:t> (Desktop)</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pPr>
                      <a:r>
                        <a:rPr sz="1050">
                          <a:sym typeface="Helvetica"/>
                        </a:rPr>
                        <a:t>Ctrl+Shift+T</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Cmd+Shift+T</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6"/>
                  </a:ext>
                </a:extLst>
              </a:tr>
              <a:tr h="184323">
                <a:tc>
                  <a:txBody>
                    <a:bodyPr/>
                    <a:lstStyle/>
                    <a:p>
                      <a:pPr algn="l" defTabSz="914400"/>
                      <a:r>
                        <a:rPr lang="es-ES" sz="1050" dirty="0">
                          <a:sym typeface="Helvetica"/>
                        </a:rPr>
                        <a:t>Documentar Paquete</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Ctrl+Shift+D</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dirty="0" err="1">
                          <a:sym typeface="Helvetica"/>
                        </a:rPr>
                        <a:t>Cmd+Shift+D</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17"/>
                  </a:ext>
                </a:extLst>
              </a:tr>
            </a:tbl>
          </a:graphicData>
        </a:graphic>
      </p:graphicFrame>
      <p:sp>
        <p:nvSpPr>
          <p:cNvPr id="466" name="Línea"/>
          <p:cNvSpPr/>
          <p:nvPr/>
        </p:nvSpPr>
        <p:spPr>
          <a:xfrm>
            <a:off x="2354308" y="10337513"/>
            <a:ext cx="1132119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467" name="Extend the open source server with a  commercial license, support, and more:"/>
          <p:cNvSpPr txBox="1"/>
          <p:nvPr/>
        </p:nvSpPr>
        <p:spPr>
          <a:xfrm>
            <a:off x="9440778" y="1657114"/>
            <a:ext cx="2985897" cy="3046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lnSpc>
                <a:spcPct val="90000"/>
              </a:lnSpc>
              <a:spcBef>
                <a:spcPts val="300"/>
              </a:spcBef>
              <a:buClr>
                <a:schemeClr val="accent4">
                  <a:hueOff val="384618"/>
                  <a:satOff val="3869"/>
                  <a:lumOff val="5802"/>
                </a:schemeClr>
              </a:buClr>
              <a:defRPr sz="1150" b="0">
                <a:solidFill>
                  <a:srgbClr val="000000"/>
                </a:solidFill>
              </a:defRPr>
            </a:pPr>
            <a:r>
              <a:rPr lang="es-ES" sz="1100"/>
              <a:t>Amplíe el servidor de código abierto con una licencia comercial, soporte y más:</a:t>
            </a:r>
            <a:endParaRPr sz="1100" dirty="0"/>
          </a:p>
        </p:txBody>
      </p:sp>
      <p:sp>
        <p:nvSpPr>
          <p:cNvPr id="468" name="open and run multiple R sessions at once…"/>
          <p:cNvSpPr txBox="1"/>
          <p:nvPr/>
        </p:nvSpPr>
        <p:spPr>
          <a:xfrm>
            <a:off x="9440778" y="2042383"/>
            <a:ext cx="4416921" cy="13942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marL="101600" indent="-101600">
              <a:lnSpc>
                <a:spcPct val="90000"/>
              </a:lnSpc>
              <a:spcBef>
                <a:spcPts val="300"/>
              </a:spcBef>
              <a:buClr>
                <a:srgbClr val="000000"/>
              </a:buClr>
              <a:buSzPct val="124000"/>
              <a:buChar char="•"/>
              <a:defRPr sz="1150" b="0">
                <a:solidFill>
                  <a:srgbClr val="000000"/>
                </a:solidFill>
              </a:defRPr>
            </a:pPr>
            <a:r>
              <a:rPr lang="es-ES" sz="1050"/>
              <a:t>abrir y ejecutar varias sesiones de R a la vez
Ajuste sus recursos para mejorar el rendimiento
Herramientas administrativas para la gestión de sesiones de usuario
Colabora en tiempo real con otros usuarios en proyectos compartidos
cambiar fácilmente de una versión de R a una versión diferente
Integración con sus prácticas de autenticación, autorización y auditoría
trabajar en el IDE de RStudio, JupyterLab, Jupyter Notebooks o VS Code</a:t>
            </a:r>
            <a:endParaRPr sz="1050" dirty="0"/>
          </a:p>
        </p:txBody>
      </p:sp>
      <p:sp>
        <p:nvSpPr>
          <p:cNvPr id="469" name="Download a free 45 day evaluation at…"/>
          <p:cNvSpPr txBox="1"/>
          <p:nvPr/>
        </p:nvSpPr>
        <p:spPr>
          <a:xfrm>
            <a:off x="9440778" y="3521977"/>
            <a:ext cx="4194974" cy="3046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lnSpc>
                <a:spcPct val="90000"/>
              </a:lnSpc>
              <a:spcBef>
                <a:spcPts val="0"/>
              </a:spcBef>
              <a:buClr>
                <a:schemeClr val="accent4">
                  <a:hueOff val="384618"/>
                  <a:satOff val="3869"/>
                  <a:lumOff val="5802"/>
                </a:schemeClr>
              </a:buClr>
              <a:defRPr sz="1150" b="0">
                <a:solidFill>
                  <a:srgbClr val="000000"/>
                </a:solidFill>
              </a:defRPr>
            </a:pPr>
            <a:r>
              <a:rPr lang="es-ES" sz="1100" dirty="0"/>
              <a:t>Descargue una evaluación gratuita de 45 días en</a:t>
            </a:r>
          </a:p>
          <a:p>
            <a:pPr>
              <a:lnSpc>
                <a:spcPct val="90000"/>
              </a:lnSpc>
              <a:spcBef>
                <a:spcPts val="0"/>
              </a:spcBef>
              <a:buClr>
                <a:schemeClr val="accent4">
                  <a:hueOff val="384618"/>
                  <a:satOff val="3869"/>
                  <a:lumOff val="5802"/>
                </a:schemeClr>
              </a:buClr>
              <a:defRPr sz="1150" b="0">
                <a:solidFill>
                  <a:srgbClr val="000000"/>
                </a:solidFill>
              </a:defRPr>
            </a:pPr>
            <a:r>
              <a:rPr sz="1100" u="sng" dirty="0">
                <a:hlinkClick r:id="rId4"/>
              </a:rPr>
              <a:t>posit.co/products/enterprise/workbench/</a:t>
            </a:r>
            <a:r>
              <a:rPr sz="1100" dirty="0"/>
              <a:t> </a:t>
            </a:r>
          </a:p>
        </p:txBody>
      </p:sp>
      <p:sp>
        <p:nvSpPr>
          <p:cNvPr id="470" name="WHY POSIT WORKBENCH?"/>
          <p:cNvSpPr txBox="1"/>
          <p:nvPr/>
        </p:nvSpPr>
        <p:spPr>
          <a:xfrm>
            <a:off x="9440778" y="1425667"/>
            <a:ext cx="2276264" cy="1692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r>
              <a:rPr lang="es-ES" sz="1100"/>
              <a:t>¿POR QUÉ POSIT WORKBENCH?</a:t>
            </a:r>
            <a:endParaRPr sz="1100" dirty="0"/>
          </a:p>
        </p:txBody>
      </p:sp>
      <p:sp>
        <p:nvSpPr>
          <p:cNvPr id="471" name="Línea"/>
          <p:cNvSpPr/>
          <p:nvPr/>
        </p:nvSpPr>
        <p:spPr>
          <a:xfrm>
            <a:off x="312721" y="630816"/>
            <a:ext cx="8847638" cy="1"/>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472" name="Keyboard Shortcuts"/>
          <p:cNvSpPr txBox="1"/>
          <p:nvPr/>
        </p:nvSpPr>
        <p:spPr>
          <a:xfrm>
            <a:off x="312721" y="698984"/>
            <a:ext cx="2362826"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Atajos de teclado</a:t>
            </a:r>
            <a:endParaRPr sz="2400" dirty="0"/>
          </a:p>
        </p:txBody>
      </p:sp>
      <p:graphicFrame>
        <p:nvGraphicFramePr>
          <p:cNvPr id="473" name="Table 1-1"/>
          <p:cNvGraphicFramePr/>
          <p:nvPr>
            <p:extLst>
              <p:ext uri="{D42A27DB-BD31-4B8C-83A1-F6EECF244321}">
                <p14:modId xmlns:p14="http://schemas.microsoft.com/office/powerpoint/2010/main" val="2791220170"/>
              </p:ext>
            </p:extLst>
          </p:nvPr>
        </p:nvGraphicFramePr>
        <p:xfrm>
          <a:off x="4819683" y="1085255"/>
          <a:ext cx="4416918" cy="1714500"/>
        </p:xfrm>
        <a:graphic>
          <a:graphicData uri="http://schemas.openxmlformats.org/drawingml/2006/table">
            <a:tbl>
              <a:tblPr>
                <a:tableStyleId>{33BA23B1-9221-436E-865A-0063620EA4FD}</a:tableStyleId>
              </a:tblPr>
              <a:tblGrid>
                <a:gridCol w="2056979">
                  <a:extLst>
                    <a:ext uri="{9D8B030D-6E8A-4147-A177-3AD203B41FA5}">
                      <a16:colId xmlns:a16="http://schemas.microsoft.com/office/drawing/2014/main" val="20000"/>
                    </a:ext>
                  </a:extLst>
                </a:gridCol>
                <a:gridCol w="1133683">
                  <a:extLst>
                    <a:ext uri="{9D8B030D-6E8A-4147-A177-3AD203B41FA5}">
                      <a16:colId xmlns:a16="http://schemas.microsoft.com/office/drawing/2014/main" val="20001"/>
                    </a:ext>
                  </a:extLst>
                </a:gridCol>
                <a:gridCol w="1226256">
                  <a:extLst>
                    <a:ext uri="{9D8B030D-6E8A-4147-A177-3AD203B41FA5}">
                      <a16:colId xmlns:a16="http://schemas.microsoft.com/office/drawing/2014/main" val="20002"/>
                    </a:ext>
                  </a:extLst>
                </a:gridCol>
              </a:tblGrid>
              <a:tr h="155305">
                <a:tc>
                  <a:txBody>
                    <a:bodyPr/>
                    <a:lstStyle/>
                    <a:p>
                      <a:pPr marL="114300" indent="-114300" algn="l">
                        <a:lnSpc>
                          <a:spcPct val="80000"/>
                        </a:lnSpc>
                        <a:spcBef>
                          <a:spcPts val="3000"/>
                        </a:spcBef>
                      </a:pPr>
                      <a:r>
                        <a:rPr lang="es-ES" sz="900" b="1" dirty="0">
                          <a:solidFill>
                            <a:schemeClr val="accent1">
                              <a:satOff val="22051"/>
                              <a:lumOff val="15940"/>
                            </a:schemeClr>
                          </a:solidFill>
                          <a:sym typeface="Helvetica"/>
                        </a:rPr>
                        <a:t>DOCUMENTOS Y APLICACIONES</a:t>
                      </a:r>
                      <a:endParaRPr sz="1050" b="1" dirty="0">
                        <a:solidFill>
                          <a:schemeClr val="accent1">
                            <a:satOff val="22051"/>
                            <a:lumOff val="15940"/>
                          </a:schemeClr>
                        </a:solidFill>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defRPr sz="1200" b="1">
                          <a:solidFill>
                            <a:schemeClr val="accent1">
                              <a:satOff val="22051"/>
                              <a:lumOff val="15940"/>
                            </a:schemeClr>
                          </a:solidFill>
                          <a:sym typeface="Helvetica"/>
                        </a:defRPr>
                      </a:pPr>
                      <a:endParaRPr sz="1050"/>
                    </a:p>
                  </a:txBody>
                  <a:tcPr marL="0" marR="0" marT="0" marB="0" horzOverflow="overflow">
                    <a:lnL w="12700">
                      <a:miter lim="400000"/>
                    </a:lnL>
                    <a:lnR w="12700">
                      <a:miter lim="400000"/>
                    </a:lnR>
                    <a:lnT w="12700">
                      <a:miter lim="400000"/>
                    </a:lnT>
                    <a:lnB w="12700">
                      <a:miter lim="400000"/>
                    </a:lnB>
                    <a:noFill/>
                  </a:tcPr>
                </a:tc>
                <a:tc>
                  <a:txBody>
                    <a:bodyPr/>
                    <a:lstStyle/>
                    <a:p>
                      <a:pPr algn="l" defTabSz="914400">
                        <a:defRPr sz="1200" b="1">
                          <a:solidFill>
                            <a:schemeClr val="accent1">
                              <a:satOff val="22051"/>
                              <a:lumOff val="15940"/>
                            </a:schemeClr>
                          </a:solidFill>
                          <a:sym typeface="Helvetica"/>
                        </a:defRPr>
                      </a:pPr>
                      <a:endParaRPr sz="105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0"/>
                  </a:ext>
                </a:extLst>
              </a:tr>
              <a:tr h="155305">
                <a:tc>
                  <a:txBody>
                    <a:bodyPr/>
                    <a:lstStyle/>
                    <a:p>
                      <a:pPr algn="l" defTabSz="914400"/>
                      <a:r>
                        <a:rPr sz="1000" dirty="0">
                          <a:sym typeface="Helvetica"/>
                        </a:rPr>
                        <a:t>Knit/Render</a:t>
                      </a:r>
                      <a:r>
                        <a:rPr lang="es-ES" sz="1000" dirty="0">
                          <a:sym typeface="Helvetica"/>
                        </a:rPr>
                        <a:t>izar</a:t>
                      </a:r>
                      <a:r>
                        <a:rPr sz="1000" dirty="0">
                          <a:sym typeface="Helvetica"/>
                        </a:rPr>
                        <a:t> Document</a:t>
                      </a:r>
                      <a:r>
                        <a:rPr lang="es-ES" sz="1000" dirty="0">
                          <a:sym typeface="Helvetica"/>
                        </a:rPr>
                        <a:t>o</a:t>
                      </a:r>
                      <a:r>
                        <a:rPr sz="1000" dirty="0">
                          <a:sym typeface="Helvetica"/>
                        </a:rPr>
                        <a:t> (</a:t>
                      </a:r>
                      <a:r>
                        <a:rPr sz="1000" dirty="0" err="1">
                          <a:sym typeface="Helvetica"/>
                        </a:rPr>
                        <a:t>knitr</a:t>
                      </a:r>
                      <a:r>
                        <a:rPr sz="1000" dirty="0">
                          <a:sym typeface="Helvetica"/>
                        </a:rPr>
                        <a:t>)</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Ctrl+Shift+K</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Cmd+Shift+K</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1"/>
                  </a:ext>
                </a:extLst>
              </a:tr>
              <a:tr h="155305">
                <a:tc>
                  <a:txBody>
                    <a:bodyPr/>
                    <a:lstStyle/>
                    <a:p>
                      <a:pPr algn="l" defTabSz="914400"/>
                      <a:r>
                        <a:rPr sz="1050" dirty="0">
                          <a:sym typeface="Helvetica"/>
                        </a:rPr>
                        <a:t>Insert</a:t>
                      </a:r>
                      <a:r>
                        <a:rPr lang="es-ES" sz="1050" dirty="0">
                          <a:sym typeface="Helvetica"/>
                        </a:rPr>
                        <a:t>ar</a:t>
                      </a:r>
                      <a:r>
                        <a:rPr sz="1050" dirty="0">
                          <a:sym typeface="Helvetica"/>
                        </a:rPr>
                        <a:t> </a:t>
                      </a:r>
                      <a:r>
                        <a:rPr lang="es-ES" sz="1050" dirty="0">
                          <a:sym typeface="Helvetica"/>
                        </a:rPr>
                        <a:t>fragmento</a:t>
                      </a:r>
                      <a:r>
                        <a:rPr sz="1050" dirty="0">
                          <a:sym typeface="Helvetica"/>
                        </a:rPr>
                        <a:t> (</a:t>
                      </a:r>
                      <a:r>
                        <a:rPr sz="1050" dirty="0" err="1">
                          <a:sym typeface="Helvetica"/>
                        </a:rPr>
                        <a:t>Sweave</a:t>
                      </a:r>
                      <a:r>
                        <a:rPr sz="1050" dirty="0">
                          <a:sym typeface="Helvetica"/>
                        </a:rPr>
                        <a:t> &amp; </a:t>
                      </a:r>
                      <a:r>
                        <a:rPr sz="1050" dirty="0" err="1">
                          <a:sym typeface="Helvetica"/>
                        </a:rPr>
                        <a:t>Knitr</a:t>
                      </a:r>
                      <a:r>
                        <a:rPr sz="1050" dirty="0">
                          <a:sym typeface="Helvetica"/>
                        </a:rPr>
                        <a:t>)</a:t>
                      </a: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dirty="0" err="1">
                          <a:sym typeface="Helvetica"/>
                        </a:rPr>
                        <a:t>Ctrl+Alt+I</a:t>
                      </a:r>
                      <a:endParaRPr sz="1050" dirty="0">
                        <a:sym typeface="Helvetica"/>
                      </a:endParaRPr>
                    </a:p>
                  </a:txBody>
                  <a:tcPr marL="0" marR="0" marT="0" marB="0" anchor="ctr"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Cmd+Option+I</a:t>
                      </a:r>
                    </a:p>
                  </a:txBody>
                  <a:tcPr marL="0" marR="0" marT="0" marB="0" anchor="ctr"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2"/>
                  </a:ext>
                </a:extLst>
              </a:tr>
              <a:tr h="155305">
                <a:tc>
                  <a:txBody>
                    <a:bodyPr/>
                    <a:lstStyle/>
                    <a:p>
                      <a:pPr algn="l" defTabSz="914400"/>
                      <a:r>
                        <a:rPr lang="es-ES" sz="1050" dirty="0">
                          <a:sym typeface="Helvetica"/>
                        </a:rPr>
                        <a:t>Ejecutar desde el inicio hasta la línea actual</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a:sym typeface="Helvetica"/>
                        </a:rPr>
                        <a:t>Ctrl+Alt+B</a:t>
                      </a:r>
                    </a:p>
                  </a:txBody>
                  <a:tcPr marL="0" marR="0" marT="0" marB="0" anchor="ctr" horzOverflow="overflow">
                    <a:lnL w="12700">
                      <a:miter lim="400000"/>
                    </a:lnL>
                    <a:lnR w="12700">
                      <a:miter lim="400000"/>
                    </a:lnR>
                    <a:lnT w="12700">
                      <a:miter lim="400000"/>
                    </a:lnT>
                    <a:lnB w="12700">
                      <a:miter lim="400000"/>
                    </a:lnB>
                    <a:noFill/>
                  </a:tcPr>
                </a:tc>
                <a:tc>
                  <a:txBody>
                    <a:bodyPr/>
                    <a:lstStyle/>
                    <a:p>
                      <a:pPr algn="l" defTabSz="914400"/>
                      <a:r>
                        <a:rPr sz="1050" dirty="0" err="1">
                          <a:sym typeface="Helvetica"/>
                        </a:rPr>
                        <a:t>Cmd+Option+B</a:t>
                      </a:r>
                      <a:endParaRPr sz="1050" dirty="0">
                        <a:sym typeface="Helvetica"/>
                      </a:endParaRPr>
                    </a:p>
                  </a:txBody>
                  <a:tcPr marL="0" marR="0" marT="0" marB="0" anchor="ctr"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3"/>
                  </a:ext>
                </a:extLst>
              </a:tr>
              <a:tr h="141110">
                <a:tc>
                  <a:txBody>
                    <a:bodyPr/>
                    <a:lstStyle/>
                    <a:p>
                      <a:pPr marL="114300" indent="-114300" algn="l">
                        <a:lnSpc>
                          <a:spcPct val="80000"/>
                        </a:lnSpc>
                        <a:spcBef>
                          <a:spcPts val="3000"/>
                        </a:spcBef>
                        <a:defRPr sz="1200" b="1">
                          <a:solidFill>
                            <a:schemeClr val="accent1">
                              <a:satOff val="22051"/>
                              <a:lumOff val="15940"/>
                            </a:schemeClr>
                          </a:solidFill>
                          <a:sym typeface="Helvetica"/>
                        </a:defRPr>
                      </a:pPr>
                      <a:endParaRPr sz="1050" dirty="0"/>
                    </a:p>
                  </a:txBody>
                  <a:tcPr marL="0" marR="0" marT="0" marB="0" horzOverflow="overflow">
                    <a:lnL w="12700">
                      <a:miter lim="400000"/>
                    </a:lnL>
                    <a:lnR w="12700">
                      <a:miter lim="400000"/>
                    </a:lnR>
                    <a:lnT w="12700">
                      <a:miter lim="400000"/>
                    </a:lnT>
                    <a:lnB w="12700">
                      <a:miter lim="400000"/>
                    </a:lnB>
                    <a:noFill/>
                  </a:tcPr>
                </a:tc>
                <a:tc>
                  <a:txBody>
                    <a:bodyPr/>
                    <a:lstStyle/>
                    <a:p>
                      <a:pPr algn="l" defTabSz="914400">
                        <a:defRPr sz="1200">
                          <a:sym typeface="Helvetica"/>
                        </a:defRPr>
                      </a:pPr>
                      <a:endParaRPr sz="1050" dirty="0"/>
                    </a:p>
                  </a:txBody>
                  <a:tcPr marL="0" marR="0" marT="0" marB="0" horzOverflow="overflow">
                    <a:lnL w="12700">
                      <a:miter lim="400000"/>
                    </a:lnL>
                    <a:lnR w="12700">
                      <a:miter lim="400000"/>
                    </a:lnR>
                    <a:lnT w="12700">
                      <a:miter lim="400000"/>
                    </a:lnT>
                    <a:lnB w="12700">
                      <a:miter lim="400000"/>
                    </a:lnB>
                    <a:noFill/>
                  </a:tcPr>
                </a:tc>
                <a:tc>
                  <a:txBody>
                    <a:bodyPr/>
                    <a:lstStyle/>
                    <a:p>
                      <a:pPr algn="l" defTabSz="914400">
                        <a:defRPr sz="1200">
                          <a:sym typeface="Helvetica"/>
                        </a:defRPr>
                      </a:pPr>
                      <a:endParaRPr sz="1050"/>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4"/>
                  </a:ext>
                </a:extLst>
              </a:tr>
              <a:tr h="141110">
                <a:tc>
                  <a:txBody>
                    <a:bodyPr/>
                    <a:lstStyle/>
                    <a:p>
                      <a:pPr marL="114300" marR="0" lvl="0" indent="-114300" algn="l" defTabSz="584200" rtl="0" eaLnBrk="1" fontAlgn="auto" latinLnBrk="0" hangingPunct="1">
                        <a:lnSpc>
                          <a:spcPct val="80000"/>
                        </a:lnSpc>
                        <a:spcBef>
                          <a:spcPts val="3000"/>
                        </a:spcBef>
                        <a:spcAft>
                          <a:spcPts val="0"/>
                        </a:spcAft>
                        <a:buClrTx/>
                        <a:buSzTx/>
                        <a:buFontTx/>
                        <a:buNone/>
                        <a:tabLst/>
                        <a:defRPr sz="1200" b="1">
                          <a:solidFill>
                            <a:schemeClr val="accent1">
                              <a:satOff val="22051"/>
                              <a:lumOff val="15940"/>
                            </a:schemeClr>
                          </a:solidFill>
                          <a:sym typeface="Helvetica"/>
                        </a:defRPr>
                      </a:pPr>
                      <a:r>
                        <a:rPr lang="es-ES" sz="1050" b="1" dirty="0">
                          <a:solidFill>
                            <a:schemeClr val="accent1">
                              <a:satOff val="22051"/>
                              <a:lumOff val="15940"/>
                            </a:schemeClr>
                          </a:solidFill>
                          <a:sym typeface="Helvetica"/>
                        </a:rPr>
                        <a:t>MÁS ATAJOS DE TECLADO</a:t>
                      </a:r>
                    </a:p>
                  </a:txBody>
                  <a:tcPr marL="0" marR="0" marT="0" marB="0" horzOverflow="overflow">
                    <a:lnL w="12700">
                      <a:miter lim="400000"/>
                    </a:lnL>
                    <a:lnR w="12700">
                      <a:noFill/>
                      <a:miter lim="400000"/>
                    </a:lnR>
                    <a:lnT w="12700">
                      <a:noFill/>
                      <a:miter lim="400000"/>
                    </a:lnT>
                    <a:lnB w="12700">
                      <a:miter lim="400000"/>
                    </a:lnB>
                    <a:noFill/>
                  </a:tcPr>
                </a:tc>
                <a:tc>
                  <a:txBody>
                    <a:bodyPr/>
                    <a:lstStyle/>
                    <a:p>
                      <a:pPr algn="l" defTabSz="914400">
                        <a:defRPr sz="1200">
                          <a:sym typeface="Helvetica"/>
                        </a:defRPr>
                      </a:pPr>
                      <a:endParaRPr sz="1050" dirty="0"/>
                    </a:p>
                  </a:txBody>
                  <a:tcPr marL="0" marR="0" marT="0" marB="0" horzOverflow="overflow">
                    <a:lnL w="12700">
                      <a:noFill/>
                      <a:miter lim="400000"/>
                    </a:lnL>
                    <a:lnR w="12700">
                      <a:noFill/>
                      <a:miter lim="400000"/>
                    </a:lnR>
                    <a:lnT w="12700">
                      <a:noFill/>
                      <a:miter lim="400000"/>
                    </a:lnT>
                    <a:lnB w="12700">
                      <a:miter lim="400000"/>
                    </a:lnB>
                    <a:noFill/>
                  </a:tcPr>
                </a:tc>
                <a:tc>
                  <a:txBody>
                    <a:bodyPr/>
                    <a:lstStyle/>
                    <a:p>
                      <a:pPr algn="l" defTabSz="914400">
                        <a:defRPr sz="1200">
                          <a:sym typeface="Helvetica"/>
                        </a:defRPr>
                      </a:pPr>
                      <a:endParaRPr sz="1050" dirty="0"/>
                    </a:p>
                  </a:txBody>
                  <a:tcPr marL="0" marR="0" marT="0" marB="0" horzOverflow="overflow">
                    <a:lnL w="12700">
                      <a:noFill/>
                      <a:miter lim="400000"/>
                    </a:lnL>
                    <a:lnR w="12700">
                      <a:miter lim="400000"/>
                    </a:lnR>
                    <a:lnT w="12700">
                      <a:noFill/>
                      <a:miter lim="400000"/>
                    </a:lnT>
                    <a:lnB w="12700">
                      <a:miter lim="400000"/>
                    </a:lnB>
                    <a:noFill/>
                  </a:tcPr>
                </a:tc>
                <a:extLst>
                  <a:ext uri="{0D108BD9-81ED-4DB2-BD59-A6C34878D82A}">
                    <a16:rowId xmlns:a16="http://schemas.microsoft.com/office/drawing/2014/main" val="1048310998"/>
                  </a:ext>
                </a:extLst>
              </a:tr>
              <a:tr h="155305">
                <a:tc>
                  <a:txBody>
                    <a:bodyPr/>
                    <a:lstStyle/>
                    <a:p>
                      <a:pPr algn="l" defTabSz="914400"/>
                      <a:r>
                        <a:rPr lang="es-ES" sz="900" dirty="0">
                          <a:sym typeface="Helvetica"/>
                        </a:rPr>
                        <a:t>Ayuda de los métodos abreviados de teclado</a:t>
                      </a:r>
                      <a:endParaRPr sz="1050" dirty="0">
                        <a:sym typeface="Helvetica"/>
                      </a:endParaRPr>
                    </a:p>
                  </a:txBody>
                  <a:tcPr marL="0" marR="0" marT="0" marB="0" horzOverflow="overflow">
                    <a:lnL w="12700">
                      <a:miter lim="400000"/>
                    </a:lnL>
                    <a:lnR w="12700">
                      <a:noFill/>
                      <a:miter lim="400000"/>
                    </a:lnR>
                    <a:lnT w="12700">
                      <a:noFill/>
                      <a:miter lim="400000"/>
                    </a:lnT>
                    <a:lnB w="12700">
                      <a:miter lim="400000"/>
                    </a:lnB>
                    <a:noFill/>
                  </a:tcPr>
                </a:tc>
                <a:tc>
                  <a:txBody>
                    <a:bodyPr/>
                    <a:lstStyle/>
                    <a:p>
                      <a:pPr algn="l" defTabSz="914400"/>
                      <a:r>
                        <a:rPr sz="1050" dirty="0" err="1">
                          <a:sym typeface="Helvetica"/>
                        </a:rPr>
                        <a:t>Alt+Shift+K</a:t>
                      </a:r>
                      <a:endParaRPr sz="1050" dirty="0">
                        <a:sym typeface="Helvetica"/>
                      </a:endParaRPr>
                    </a:p>
                  </a:txBody>
                  <a:tcPr marL="0" marR="0" marT="0" marB="0" anchor="ctr" horzOverflow="overflow">
                    <a:lnL w="12700">
                      <a:noFill/>
                      <a:miter lim="400000"/>
                    </a:lnL>
                    <a:lnR w="12700">
                      <a:noFill/>
                      <a:miter lim="400000"/>
                    </a:lnR>
                    <a:lnT w="12700">
                      <a:noFill/>
                      <a:miter lim="400000"/>
                    </a:lnT>
                    <a:lnB w="12700">
                      <a:miter lim="400000"/>
                    </a:lnB>
                    <a:noFill/>
                  </a:tcPr>
                </a:tc>
                <a:tc>
                  <a:txBody>
                    <a:bodyPr/>
                    <a:lstStyle/>
                    <a:p>
                      <a:pPr algn="l" defTabSz="914400"/>
                      <a:r>
                        <a:rPr sz="1050" dirty="0" err="1">
                          <a:sym typeface="Helvetica"/>
                        </a:rPr>
                        <a:t>Option+Shift+K</a:t>
                      </a:r>
                      <a:endParaRPr sz="1050" dirty="0">
                        <a:sym typeface="Helvetica"/>
                      </a:endParaRPr>
                    </a:p>
                  </a:txBody>
                  <a:tcPr marL="0" marR="0" marT="0" marB="0" anchor="ctr" horzOverflow="overflow">
                    <a:lnL w="12700">
                      <a:noFill/>
                      <a:miter lim="400000"/>
                    </a:lnL>
                    <a:lnR w="12700">
                      <a:miter lim="400000"/>
                    </a:lnR>
                    <a:lnT w="12700">
                      <a:noFill/>
                      <a:miter lim="400000"/>
                    </a:lnT>
                    <a:lnB w="12700">
                      <a:miter lim="400000"/>
                    </a:lnB>
                    <a:noFill/>
                  </a:tcPr>
                </a:tc>
                <a:extLst>
                  <a:ext uri="{0D108BD9-81ED-4DB2-BD59-A6C34878D82A}">
                    <a16:rowId xmlns:a16="http://schemas.microsoft.com/office/drawing/2014/main" val="10006"/>
                  </a:ext>
                </a:extLst>
              </a:tr>
              <a:tr h="155305">
                <a:tc>
                  <a:txBody>
                    <a:bodyPr/>
                    <a:lstStyle/>
                    <a:p>
                      <a:pPr algn="l" defTabSz="914400"/>
                      <a:r>
                        <a:rPr lang="es-ES" sz="1050" dirty="0">
                          <a:sym typeface="Helvetica"/>
                        </a:rPr>
                        <a:t>Mostrar paleta de comandos</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dirty="0" err="1">
                          <a:sym typeface="Helvetica"/>
                        </a:rPr>
                        <a:t>Ctrl+Shift+P</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tc>
                  <a:txBody>
                    <a:bodyPr/>
                    <a:lstStyle/>
                    <a:p>
                      <a:pPr algn="l" defTabSz="914400"/>
                      <a:r>
                        <a:rPr sz="1050" dirty="0" err="1">
                          <a:sym typeface="Helvetica"/>
                        </a:rPr>
                        <a:t>Cmd+Shift+P</a:t>
                      </a:r>
                      <a:endParaRPr sz="1050" dirty="0">
                        <a:sym typeface="Helvetica"/>
                      </a:endParaRP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7"/>
                  </a:ext>
                </a:extLst>
              </a:tr>
            </a:tbl>
          </a:graphicData>
        </a:graphic>
      </p:graphicFrame>
      <p:sp>
        <p:nvSpPr>
          <p:cNvPr id="474" name="Posit…"/>
          <p:cNvSpPr txBox="1"/>
          <p:nvPr/>
        </p:nvSpPr>
        <p:spPr>
          <a:xfrm>
            <a:off x="9440778" y="713810"/>
            <a:ext cx="1558119"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sz="2400" dirty="0"/>
              <a:t>Posit </a:t>
            </a:r>
          </a:p>
          <a:p>
            <a:pPr lvl="1" indent="0">
              <a:lnSpc>
                <a:spcPct val="80000"/>
              </a:lnSpc>
              <a:spcBef>
                <a:spcPts val="0"/>
              </a:spcBef>
              <a:defRPr sz="2500" b="0">
                <a:solidFill>
                  <a:srgbClr val="628DB5"/>
                </a:solidFill>
              </a:defRPr>
            </a:pPr>
            <a:r>
              <a:rPr sz="2400" dirty="0"/>
              <a:t>Workbench</a:t>
            </a:r>
          </a:p>
        </p:txBody>
      </p:sp>
      <p:sp>
        <p:nvSpPr>
          <p:cNvPr id="475" name="Línea"/>
          <p:cNvSpPr/>
          <p:nvPr/>
        </p:nvSpPr>
        <p:spPr>
          <a:xfrm>
            <a:off x="312721" y="4587615"/>
            <a:ext cx="8847638" cy="1"/>
          </a:xfrm>
          <a:prstGeom prst="line">
            <a:avLst/>
          </a:prstGeom>
          <a:ln w="6350">
            <a:solidFill>
              <a:srgbClr val="767C85"/>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476" name="Visual Editor"/>
          <p:cNvSpPr txBox="1"/>
          <p:nvPr/>
        </p:nvSpPr>
        <p:spPr>
          <a:xfrm>
            <a:off x="312721" y="4649627"/>
            <a:ext cx="1796967" cy="3077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dirty="0"/>
              <a:t>Editor</a:t>
            </a:r>
            <a:r>
              <a:rPr lang="es-ES" dirty="0"/>
              <a:t> Visual</a:t>
            </a:r>
            <a:endParaRPr dirty="0"/>
          </a:p>
        </p:txBody>
      </p:sp>
      <p:sp>
        <p:nvSpPr>
          <p:cNvPr id="477" name="Share Projects"/>
          <p:cNvSpPr txBox="1"/>
          <p:nvPr/>
        </p:nvSpPr>
        <p:spPr>
          <a:xfrm>
            <a:off x="9440778" y="3931977"/>
            <a:ext cx="2773195"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Compartir proyectos</a:t>
            </a:r>
            <a:endParaRPr sz="2400" dirty="0"/>
          </a:p>
        </p:txBody>
      </p:sp>
      <p:sp>
        <p:nvSpPr>
          <p:cNvPr id="478" name="Share Project with Collaborators"/>
          <p:cNvSpPr txBox="1"/>
          <p:nvPr/>
        </p:nvSpPr>
        <p:spPr>
          <a:xfrm>
            <a:off x="11095397" y="6306518"/>
            <a:ext cx="1067149" cy="3856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300"/>
              </a:spcBef>
              <a:buClr>
                <a:schemeClr val="accent4">
                  <a:hueOff val="384618"/>
                  <a:satOff val="3869"/>
                  <a:lumOff val="5802"/>
                </a:schemeClr>
              </a:buClr>
              <a:defRPr sz="1000" b="0">
                <a:solidFill>
                  <a:srgbClr val="000000"/>
                </a:solidFill>
              </a:defRPr>
            </a:pPr>
            <a:r>
              <a:rPr lang="es-ES" sz="900"/>
              <a:t>Compartir proyecto con colaboradores</a:t>
            </a:r>
            <a:endParaRPr sz="900" dirty="0"/>
          </a:p>
        </p:txBody>
      </p:sp>
      <p:sp>
        <p:nvSpPr>
          <p:cNvPr id="479" name="Active shared collaborators"/>
          <p:cNvSpPr txBox="1"/>
          <p:nvPr/>
        </p:nvSpPr>
        <p:spPr>
          <a:xfrm>
            <a:off x="11187593" y="5455101"/>
            <a:ext cx="859550" cy="3856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Colaboradores compartidos activos</a:t>
            </a:r>
            <a:endParaRPr sz="900" dirty="0"/>
          </a:p>
        </p:txBody>
      </p:sp>
      <p:sp>
        <p:nvSpPr>
          <p:cNvPr id="480" name="Select…"/>
          <p:cNvSpPr txBox="1"/>
          <p:nvPr/>
        </p:nvSpPr>
        <p:spPr>
          <a:xfrm>
            <a:off x="12569207" y="6097638"/>
            <a:ext cx="702864" cy="3856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0"/>
              </a:spcBef>
              <a:buClr>
                <a:schemeClr val="accent4">
                  <a:hueOff val="384618"/>
                  <a:satOff val="3869"/>
                  <a:lumOff val="5802"/>
                </a:schemeClr>
              </a:buClr>
              <a:defRPr sz="1000">
                <a:solidFill>
                  <a:srgbClr val="000000"/>
                </a:solidFill>
              </a:defRPr>
            </a:pPr>
            <a:r>
              <a:rPr lang="es-ES" sz="900"/>
              <a:t>Escoger 
Versión R</a:t>
            </a:r>
            <a:endParaRPr sz="900" dirty="0"/>
          </a:p>
        </p:txBody>
      </p:sp>
      <p:sp>
        <p:nvSpPr>
          <p:cNvPr id="481" name="Start new R Session in current  project"/>
          <p:cNvSpPr txBox="1"/>
          <p:nvPr/>
        </p:nvSpPr>
        <p:spPr>
          <a:xfrm>
            <a:off x="11187593" y="4601506"/>
            <a:ext cx="1198200" cy="40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0"/>
              </a:spcBef>
              <a:buClr>
                <a:schemeClr val="accent4">
                  <a:hueOff val="384618"/>
                  <a:satOff val="3869"/>
                  <a:lumOff val="5802"/>
                </a:schemeClr>
              </a:buClr>
              <a:defRPr sz="1000" b="0">
                <a:solidFill>
                  <a:srgbClr val="000000"/>
                </a:solidFill>
              </a:defRPr>
            </a:pPr>
            <a:r>
              <a:rPr lang="es-ES" sz="900"/>
              <a:t>Iniciar una nueva sesión de R en el proyecto actual</a:t>
            </a:r>
            <a:endParaRPr sz="900" dirty="0"/>
          </a:p>
        </p:txBody>
      </p:sp>
      <p:sp>
        <p:nvSpPr>
          <p:cNvPr id="482" name="Close R Session in project"/>
          <p:cNvSpPr txBox="1"/>
          <p:nvPr/>
        </p:nvSpPr>
        <p:spPr>
          <a:xfrm>
            <a:off x="12461590" y="4501310"/>
            <a:ext cx="955766" cy="573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0"/>
              </a:spcBef>
              <a:buClr>
                <a:schemeClr val="accent4">
                  <a:hueOff val="384618"/>
                  <a:satOff val="3869"/>
                  <a:lumOff val="5802"/>
                </a:schemeClr>
              </a:buClr>
              <a:defRPr sz="1000" b="0">
                <a:solidFill>
                  <a:srgbClr val="000000"/>
                </a:solidFill>
              </a:defRPr>
            </a:lvl1pPr>
          </a:lstStyle>
          <a:p>
            <a:r>
              <a:rPr lang="es-ES" sz="900"/>
              <a:t>Cerrar sesión de R en el proyecto</a:t>
            </a:r>
            <a:endParaRPr sz="900" dirty="0"/>
          </a:p>
        </p:txBody>
      </p:sp>
      <p:pic>
        <p:nvPicPr>
          <p:cNvPr id="483" name="Screen Shot 2015-12-24 at 9.06.41 AM.png" descr="Screen Shot 2015-12-24 at 9.06.41 AM.png"/>
          <p:cNvPicPr>
            <a:picLocks noChangeAspect="1"/>
          </p:cNvPicPr>
          <p:nvPr/>
        </p:nvPicPr>
        <p:blipFill>
          <a:blip r:embed="rId5"/>
          <a:srcRect l="73134" t="10784" r="5415" b="83325"/>
          <a:stretch>
            <a:fillRect/>
          </a:stretch>
        </p:blipFill>
        <p:spPr>
          <a:xfrm>
            <a:off x="11206660" y="5053048"/>
            <a:ext cx="1666893" cy="358957"/>
          </a:xfrm>
          <a:prstGeom prst="rect">
            <a:avLst/>
          </a:prstGeom>
          <a:ln w="6350">
            <a:solidFill>
              <a:srgbClr val="000000"/>
            </a:solidFill>
            <a:miter lim="400000"/>
          </a:ln>
        </p:spPr>
      </p:pic>
      <p:pic>
        <p:nvPicPr>
          <p:cNvPr id="484" name="Screen Shot 2015-12-24 at 9.13.10 AM.png" descr="Screen Shot 2015-12-24 at 9.13.10 AM.png"/>
          <p:cNvPicPr>
            <a:picLocks noChangeAspect="1"/>
          </p:cNvPicPr>
          <p:nvPr/>
        </p:nvPicPr>
        <p:blipFill>
          <a:blip r:embed="rId6"/>
          <a:srcRect/>
          <a:stretch>
            <a:fillRect/>
          </a:stretch>
        </p:blipFill>
        <p:spPr>
          <a:xfrm>
            <a:off x="12346428" y="5411978"/>
            <a:ext cx="888476" cy="600321"/>
          </a:xfrm>
          <a:prstGeom prst="rect">
            <a:avLst/>
          </a:prstGeom>
          <a:ln w="6350">
            <a:solidFill>
              <a:srgbClr val="53585F"/>
            </a:solidFill>
            <a:miter lim="400000"/>
          </a:ln>
        </p:spPr>
      </p:pic>
      <p:pic>
        <p:nvPicPr>
          <p:cNvPr id="485" name="Screen Shot 2015-12-24 at 9.12.51 AM.png" descr="Screen Shot 2015-12-24 at 9.12.51 AM.png"/>
          <p:cNvPicPr>
            <a:picLocks noChangeAspect="1"/>
          </p:cNvPicPr>
          <p:nvPr/>
        </p:nvPicPr>
        <p:blipFill>
          <a:blip r:embed="rId7"/>
          <a:stretch>
            <a:fillRect/>
          </a:stretch>
        </p:blipFill>
        <p:spPr>
          <a:xfrm>
            <a:off x="9641534" y="5429107"/>
            <a:ext cx="1192173" cy="1359584"/>
          </a:xfrm>
          <a:prstGeom prst="rect">
            <a:avLst/>
          </a:prstGeom>
          <a:ln w="6350">
            <a:solidFill>
              <a:srgbClr val="53585F"/>
            </a:solidFill>
            <a:miter lim="400000"/>
          </a:ln>
        </p:spPr>
      </p:pic>
      <p:sp>
        <p:nvSpPr>
          <p:cNvPr id="486" name="J"/>
          <p:cNvSpPr/>
          <p:nvPr/>
        </p:nvSpPr>
        <p:spPr>
          <a:xfrm>
            <a:off x="11465120" y="5133060"/>
            <a:ext cx="103880" cy="103880"/>
          </a:xfrm>
          <a:prstGeom prst="roundRect">
            <a:avLst>
              <a:gd name="adj" fmla="val 15000"/>
            </a:avLst>
          </a:prstGeom>
          <a:solidFill>
            <a:schemeClr val="accent2">
              <a:hueOff val="-2473792"/>
              <a:satOff val="-50209"/>
              <a:lumOff val="2354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80000"/>
              </a:lnSpc>
              <a:spcBef>
                <a:spcPts val="0"/>
              </a:spcBef>
              <a:defRPr sz="600">
                <a:solidFill>
                  <a:srgbClr val="000000"/>
                </a:solidFill>
              </a:defRPr>
            </a:lvl1pPr>
          </a:lstStyle>
          <a:p>
            <a:r>
              <a:t>J</a:t>
            </a:r>
          </a:p>
        </p:txBody>
      </p:sp>
      <p:sp>
        <p:nvSpPr>
          <p:cNvPr id="487" name="H"/>
          <p:cNvSpPr/>
          <p:nvPr/>
        </p:nvSpPr>
        <p:spPr>
          <a:xfrm>
            <a:off x="11350494" y="5133060"/>
            <a:ext cx="103880" cy="103880"/>
          </a:xfrm>
          <a:prstGeom prst="roundRect">
            <a:avLst>
              <a:gd name="adj" fmla="val 15000"/>
            </a:avLst>
          </a:prstGeom>
          <a:solidFill>
            <a:schemeClr val="accent4">
              <a:hueOff val="384618"/>
              <a:satOff val="3869"/>
              <a:lumOff val="5802"/>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80000"/>
              </a:lnSpc>
              <a:spcBef>
                <a:spcPts val="0"/>
              </a:spcBef>
              <a:defRPr sz="600">
                <a:solidFill>
                  <a:srgbClr val="000000"/>
                </a:solidFill>
              </a:defRPr>
            </a:lvl1pPr>
          </a:lstStyle>
          <a:p>
            <a:r>
              <a:t>H</a:t>
            </a:r>
          </a:p>
        </p:txBody>
      </p:sp>
      <p:sp>
        <p:nvSpPr>
          <p:cNvPr id="488" name="T"/>
          <p:cNvSpPr/>
          <p:nvPr/>
        </p:nvSpPr>
        <p:spPr>
          <a:xfrm>
            <a:off x="11234597" y="5133060"/>
            <a:ext cx="103880" cy="103880"/>
          </a:xfrm>
          <a:prstGeom prst="roundRect">
            <a:avLst>
              <a:gd name="adj" fmla="val 15000"/>
            </a:avLst>
          </a:prstGeom>
          <a:solidFill>
            <a:schemeClr val="accent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80000"/>
              </a:lnSpc>
              <a:spcBef>
                <a:spcPts val="0"/>
              </a:spcBef>
              <a:defRPr sz="600">
                <a:solidFill>
                  <a:srgbClr val="000000"/>
                </a:solidFill>
              </a:defRPr>
            </a:lvl1pPr>
          </a:lstStyle>
          <a:p>
            <a:r>
              <a:t>T</a:t>
            </a:r>
          </a:p>
        </p:txBody>
      </p:sp>
      <p:sp>
        <p:nvSpPr>
          <p:cNvPr id="489" name="Línea"/>
          <p:cNvSpPr/>
          <p:nvPr/>
        </p:nvSpPr>
        <p:spPr>
          <a:xfrm>
            <a:off x="11407663" y="5305877"/>
            <a:ext cx="5719" cy="16806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90" name="Línea"/>
          <p:cNvSpPr/>
          <p:nvPr/>
        </p:nvSpPr>
        <p:spPr>
          <a:xfrm>
            <a:off x="12216138" y="4912135"/>
            <a:ext cx="353068" cy="23132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91" name="Línea"/>
          <p:cNvSpPr/>
          <p:nvPr/>
        </p:nvSpPr>
        <p:spPr>
          <a:xfrm flipH="1">
            <a:off x="12750007" y="5018098"/>
            <a:ext cx="36158" cy="16152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92" name="Línea"/>
          <p:cNvSpPr/>
          <p:nvPr/>
        </p:nvSpPr>
        <p:spPr>
          <a:xfrm flipH="1" flipV="1">
            <a:off x="12845257" y="5349514"/>
            <a:ext cx="26653" cy="79497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93" name="Name of current project"/>
          <p:cNvSpPr txBox="1"/>
          <p:nvPr/>
        </p:nvSpPr>
        <p:spPr>
          <a:xfrm>
            <a:off x="11761776" y="5760798"/>
            <a:ext cx="570734" cy="53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Nombre del proyecto actual</a:t>
            </a:r>
            <a:endParaRPr sz="900" dirty="0"/>
          </a:p>
        </p:txBody>
      </p:sp>
      <p:sp>
        <p:nvSpPr>
          <p:cNvPr id="494" name="Línea"/>
          <p:cNvSpPr/>
          <p:nvPr/>
        </p:nvSpPr>
        <p:spPr>
          <a:xfrm flipV="1">
            <a:off x="12045339" y="5413349"/>
            <a:ext cx="3608" cy="382773"/>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495" name="RStudio saves the call history, workspace, and working directory associated with a project. It reloads each when you re-open a project."/>
          <p:cNvSpPr txBox="1"/>
          <p:nvPr/>
        </p:nvSpPr>
        <p:spPr>
          <a:xfrm>
            <a:off x="9440778" y="4427033"/>
            <a:ext cx="1654619" cy="796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RStudio guarda el historial de llamadas, el espacio de trabajo y el directorio de trabajo asociados a un proyecto. Vuelve a cargar cada uno cuando vuelve a abrir un proyecto.</a:t>
            </a:r>
            <a:endParaRPr sz="900" dirty="0"/>
          </a:p>
        </p:txBody>
      </p:sp>
      <p:sp>
        <p:nvSpPr>
          <p:cNvPr id="496" name="File &gt; New Project"/>
          <p:cNvSpPr txBox="1"/>
          <p:nvPr/>
        </p:nvSpPr>
        <p:spPr>
          <a:xfrm>
            <a:off x="9443418" y="4265209"/>
            <a:ext cx="1109413" cy="2488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80000"/>
              </a:lnSpc>
              <a:spcBef>
                <a:spcPts val="300"/>
              </a:spcBef>
              <a:buClr>
                <a:schemeClr val="accent4">
                  <a:hueOff val="384618"/>
                  <a:satOff val="3869"/>
                  <a:lumOff val="5802"/>
                </a:schemeClr>
              </a:buClr>
              <a:defRPr sz="1000">
                <a:solidFill>
                  <a:srgbClr val="000000"/>
                </a:solidFill>
              </a:defRPr>
            </a:lvl1pPr>
          </a:lstStyle>
          <a:p>
            <a:pPr>
              <a:defRPr b="0"/>
            </a:pPr>
            <a:r>
              <a:rPr sz="900" b="1"/>
              <a:t>File &gt; New Project</a:t>
            </a:r>
          </a:p>
        </p:txBody>
      </p:sp>
      <p:sp>
        <p:nvSpPr>
          <p:cNvPr id="497" name="Check spelling"/>
          <p:cNvSpPr txBox="1"/>
          <p:nvPr/>
        </p:nvSpPr>
        <p:spPr>
          <a:xfrm>
            <a:off x="1980720" y="4874637"/>
            <a:ext cx="734978"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Revisa la ortografía</a:t>
            </a:r>
            <a:endParaRPr sz="900" dirty="0"/>
          </a:p>
        </p:txBody>
      </p:sp>
      <p:sp>
        <p:nvSpPr>
          <p:cNvPr id="498" name="Render output"/>
          <p:cNvSpPr txBox="1"/>
          <p:nvPr/>
        </p:nvSpPr>
        <p:spPr>
          <a:xfrm>
            <a:off x="2568034" y="4859586"/>
            <a:ext cx="693081"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Renderizar salida</a:t>
            </a:r>
            <a:endParaRPr sz="900" dirty="0"/>
          </a:p>
        </p:txBody>
      </p:sp>
      <p:sp>
        <p:nvSpPr>
          <p:cNvPr id="499" name="Choose output format"/>
          <p:cNvSpPr txBox="1"/>
          <p:nvPr/>
        </p:nvSpPr>
        <p:spPr>
          <a:xfrm>
            <a:off x="3259751" y="4713317"/>
            <a:ext cx="648501"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Elegir el formato de salida</a:t>
            </a:r>
            <a:endParaRPr sz="900" dirty="0"/>
          </a:p>
        </p:txBody>
      </p:sp>
      <p:sp>
        <p:nvSpPr>
          <p:cNvPr id="500" name="Choose output location"/>
          <p:cNvSpPr txBox="1"/>
          <p:nvPr/>
        </p:nvSpPr>
        <p:spPr>
          <a:xfrm>
            <a:off x="3920440" y="4716648"/>
            <a:ext cx="668414"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Elegir la ubicación de salida</a:t>
            </a:r>
            <a:endParaRPr sz="900" dirty="0"/>
          </a:p>
        </p:txBody>
      </p:sp>
      <p:sp>
        <p:nvSpPr>
          <p:cNvPr id="501" name="Insert code chunk"/>
          <p:cNvSpPr txBox="1"/>
          <p:nvPr/>
        </p:nvSpPr>
        <p:spPr>
          <a:xfrm>
            <a:off x="4642533" y="4714615"/>
            <a:ext cx="668414"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Insertar fragmento de código</a:t>
            </a:r>
            <a:endParaRPr sz="900" dirty="0"/>
          </a:p>
        </p:txBody>
      </p:sp>
      <p:sp>
        <p:nvSpPr>
          <p:cNvPr id="502" name="Jump to previous chunk"/>
          <p:cNvSpPr txBox="1"/>
          <p:nvPr/>
        </p:nvSpPr>
        <p:spPr>
          <a:xfrm>
            <a:off x="5415457" y="4712389"/>
            <a:ext cx="583058"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Saltar al fragmento anterior</a:t>
            </a:r>
            <a:endParaRPr sz="800" dirty="0"/>
          </a:p>
        </p:txBody>
      </p:sp>
      <p:sp>
        <p:nvSpPr>
          <p:cNvPr id="503" name="Jump to next chunk"/>
          <p:cNvSpPr txBox="1"/>
          <p:nvPr/>
        </p:nvSpPr>
        <p:spPr>
          <a:xfrm>
            <a:off x="5901208" y="4712389"/>
            <a:ext cx="689861"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Saltar al siguiente fragmento</a:t>
            </a:r>
            <a:endParaRPr sz="900" dirty="0"/>
          </a:p>
        </p:txBody>
      </p:sp>
      <p:sp>
        <p:nvSpPr>
          <p:cNvPr id="504" name="Run selected lines"/>
          <p:cNvSpPr txBox="1"/>
          <p:nvPr/>
        </p:nvSpPr>
        <p:spPr>
          <a:xfrm>
            <a:off x="6469582" y="4712389"/>
            <a:ext cx="783016" cy="542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dirty="0"/>
              <a:t>Ejecutar líneas seleccionadas</a:t>
            </a:r>
            <a:endParaRPr sz="800" dirty="0"/>
          </a:p>
        </p:txBody>
      </p:sp>
      <p:sp>
        <p:nvSpPr>
          <p:cNvPr id="505" name="Publish to server"/>
          <p:cNvSpPr txBox="1"/>
          <p:nvPr/>
        </p:nvSpPr>
        <p:spPr>
          <a:xfrm>
            <a:off x="7155055" y="4827195"/>
            <a:ext cx="561169"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Publicar en el servidor</a:t>
            </a:r>
            <a:endParaRPr sz="900" dirty="0"/>
          </a:p>
        </p:txBody>
      </p:sp>
      <p:sp>
        <p:nvSpPr>
          <p:cNvPr id="506" name="Show file outline"/>
          <p:cNvSpPr txBox="1"/>
          <p:nvPr/>
        </p:nvSpPr>
        <p:spPr>
          <a:xfrm>
            <a:off x="7715769" y="4840963"/>
            <a:ext cx="717835"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Mostrar esquema de archivo</a:t>
            </a:r>
            <a:endParaRPr sz="900" dirty="0"/>
          </a:p>
        </p:txBody>
      </p:sp>
      <p:sp>
        <p:nvSpPr>
          <p:cNvPr id="507" name="Set knitr chunk options"/>
          <p:cNvSpPr txBox="1"/>
          <p:nvPr/>
        </p:nvSpPr>
        <p:spPr>
          <a:xfrm>
            <a:off x="5271400" y="8730220"/>
            <a:ext cx="838525" cy="542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Establecer las opciones del fragmento</a:t>
            </a:r>
            <a:endParaRPr sz="900" dirty="0"/>
          </a:p>
        </p:txBody>
      </p:sp>
      <p:sp>
        <p:nvSpPr>
          <p:cNvPr id="508" name="Run this and all previous code chunks"/>
          <p:cNvSpPr txBox="1"/>
          <p:nvPr/>
        </p:nvSpPr>
        <p:spPr>
          <a:xfrm>
            <a:off x="6146387" y="8595386"/>
            <a:ext cx="768902" cy="542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Ejecute este y todos los fragmentos de código anteriores</a:t>
            </a:r>
            <a:endParaRPr sz="900" dirty="0"/>
          </a:p>
        </p:txBody>
      </p:sp>
      <p:sp>
        <p:nvSpPr>
          <p:cNvPr id="509" name="Run this code chunk"/>
          <p:cNvSpPr txBox="1"/>
          <p:nvPr/>
        </p:nvSpPr>
        <p:spPr>
          <a:xfrm>
            <a:off x="7069188" y="9082220"/>
            <a:ext cx="729482" cy="4012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Ejecución de este fragmento de código</a:t>
            </a:r>
            <a:endParaRPr sz="900" dirty="0"/>
          </a:p>
        </p:txBody>
      </p:sp>
      <p:sp>
        <p:nvSpPr>
          <p:cNvPr id="510" name="Línea"/>
          <p:cNvSpPr/>
          <p:nvPr/>
        </p:nvSpPr>
        <p:spPr>
          <a:xfrm>
            <a:off x="2869977" y="5208018"/>
            <a:ext cx="234054" cy="301932"/>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1" name="Línea"/>
          <p:cNvSpPr/>
          <p:nvPr/>
        </p:nvSpPr>
        <p:spPr>
          <a:xfrm flipH="1">
            <a:off x="3422385" y="5212359"/>
            <a:ext cx="29340" cy="32810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2" name="Línea"/>
          <p:cNvSpPr/>
          <p:nvPr/>
        </p:nvSpPr>
        <p:spPr>
          <a:xfrm flipH="1">
            <a:off x="3717765" y="5221750"/>
            <a:ext cx="404706" cy="340385"/>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3" name="Línea"/>
          <p:cNvSpPr/>
          <p:nvPr/>
        </p:nvSpPr>
        <p:spPr>
          <a:xfrm>
            <a:off x="4950205" y="5208197"/>
            <a:ext cx="586033" cy="29920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4" name="Línea"/>
          <p:cNvSpPr/>
          <p:nvPr/>
        </p:nvSpPr>
        <p:spPr>
          <a:xfrm>
            <a:off x="5846197" y="9216258"/>
            <a:ext cx="324547" cy="127737"/>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5" name="Back to Source Editor (front page)"/>
          <p:cNvSpPr txBox="1"/>
          <p:nvPr/>
        </p:nvSpPr>
        <p:spPr>
          <a:xfrm>
            <a:off x="8327202" y="5005040"/>
            <a:ext cx="851426" cy="7729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Volver al Editor de código fuente (portada)</a:t>
            </a:r>
            <a:endParaRPr sz="900" dirty="0"/>
          </a:p>
        </p:txBody>
      </p:sp>
      <p:sp>
        <p:nvSpPr>
          <p:cNvPr id="516" name="Línea"/>
          <p:cNvSpPr/>
          <p:nvPr/>
        </p:nvSpPr>
        <p:spPr>
          <a:xfrm flipH="1">
            <a:off x="6205562" y="5198549"/>
            <a:ext cx="2" cy="297933"/>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7" name="Línea"/>
          <p:cNvSpPr/>
          <p:nvPr/>
        </p:nvSpPr>
        <p:spPr>
          <a:xfrm>
            <a:off x="5731043" y="5186955"/>
            <a:ext cx="234053" cy="301932"/>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8" name="Línea"/>
          <p:cNvSpPr/>
          <p:nvPr/>
        </p:nvSpPr>
        <p:spPr>
          <a:xfrm flipH="1">
            <a:off x="6725775" y="5198549"/>
            <a:ext cx="3" cy="297933"/>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19" name="Línea"/>
          <p:cNvSpPr/>
          <p:nvPr/>
        </p:nvSpPr>
        <p:spPr>
          <a:xfrm flipH="1">
            <a:off x="7273283" y="5202483"/>
            <a:ext cx="67267" cy="32646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0" name="Línea"/>
          <p:cNvSpPr/>
          <p:nvPr/>
        </p:nvSpPr>
        <p:spPr>
          <a:xfrm flipH="1">
            <a:off x="7637458" y="5178500"/>
            <a:ext cx="257819" cy="342137"/>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1" name="Línea"/>
          <p:cNvSpPr/>
          <p:nvPr/>
        </p:nvSpPr>
        <p:spPr>
          <a:xfrm flipH="1">
            <a:off x="8069706" y="5414934"/>
            <a:ext cx="274034" cy="14112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2" name="File outline"/>
          <p:cNvSpPr txBox="1"/>
          <p:nvPr/>
        </p:nvSpPr>
        <p:spPr>
          <a:xfrm>
            <a:off x="8158829" y="5973388"/>
            <a:ext cx="729482" cy="2821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Esquema del archivo</a:t>
            </a:r>
            <a:endParaRPr sz="900" dirty="0"/>
          </a:p>
        </p:txBody>
      </p:sp>
      <p:sp>
        <p:nvSpPr>
          <p:cNvPr id="523" name="Línea"/>
          <p:cNvSpPr/>
          <p:nvPr/>
        </p:nvSpPr>
        <p:spPr>
          <a:xfrm flipV="1">
            <a:off x="7838920" y="6110413"/>
            <a:ext cx="351970" cy="810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4" name="Jump to chunk or header"/>
          <p:cNvSpPr txBox="1"/>
          <p:nvPr/>
        </p:nvSpPr>
        <p:spPr>
          <a:xfrm>
            <a:off x="330740" y="9247622"/>
            <a:ext cx="943607"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Saltar a fragmento o encabezado</a:t>
            </a:r>
            <a:endParaRPr sz="900" dirty="0"/>
          </a:p>
        </p:txBody>
      </p:sp>
      <p:sp>
        <p:nvSpPr>
          <p:cNvPr id="525" name="Línea"/>
          <p:cNvSpPr/>
          <p:nvPr/>
        </p:nvSpPr>
        <p:spPr>
          <a:xfrm>
            <a:off x="626252" y="9625415"/>
            <a:ext cx="589332" cy="23537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6" name="Línea"/>
          <p:cNvSpPr/>
          <p:nvPr/>
        </p:nvSpPr>
        <p:spPr>
          <a:xfrm flipH="1">
            <a:off x="6459562" y="9088784"/>
            <a:ext cx="3" cy="18363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7" name="Línea"/>
          <p:cNvSpPr/>
          <p:nvPr/>
        </p:nvSpPr>
        <p:spPr>
          <a:xfrm flipV="1">
            <a:off x="6730693" y="9366646"/>
            <a:ext cx="351970" cy="810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28" name="Add/Edit attributes"/>
          <p:cNvSpPr txBox="1"/>
          <p:nvPr/>
        </p:nvSpPr>
        <p:spPr>
          <a:xfrm>
            <a:off x="7172530" y="7815429"/>
            <a:ext cx="729481"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Agregar/Editar atributos</a:t>
            </a:r>
            <a:endParaRPr sz="900" dirty="0"/>
          </a:p>
        </p:txBody>
      </p:sp>
      <p:sp>
        <p:nvSpPr>
          <p:cNvPr id="529" name="Línea"/>
          <p:cNvSpPr/>
          <p:nvPr/>
        </p:nvSpPr>
        <p:spPr>
          <a:xfrm flipV="1">
            <a:off x="6967760" y="8011980"/>
            <a:ext cx="224970" cy="8107"/>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30" name="Block format"/>
          <p:cNvSpPr txBox="1"/>
          <p:nvPr/>
        </p:nvSpPr>
        <p:spPr>
          <a:xfrm>
            <a:off x="389084" y="5382800"/>
            <a:ext cx="681988" cy="4012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Formato de bloque</a:t>
            </a:r>
            <a:endParaRPr sz="900" dirty="0"/>
          </a:p>
        </p:txBody>
      </p:sp>
      <p:sp>
        <p:nvSpPr>
          <p:cNvPr id="531" name="Insert verbatim code"/>
          <p:cNvSpPr txBox="1"/>
          <p:nvPr/>
        </p:nvSpPr>
        <p:spPr>
          <a:xfrm>
            <a:off x="2493312" y="6688735"/>
            <a:ext cx="768902" cy="5713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Insertar código literal</a:t>
            </a:r>
            <a:endParaRPr sz="900" dirty="0"/>
          </a:p>
        </p:txBody>
      </p:sp>
      <p:sp>
        <p:nvSpPr>
          <p:cNvPr id="532" name="Clear formatting"/>
          <p:cNvSpPr txBox="1"/>
          <p:nvPr/>
        </p:nvSpPr>
        <p:spPr>
          <a:xfrm>
            <a:off x="2923032" y="6396845"/>
            <a:ext cx="667728" cy="571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dirty="0"/>
              <a:t>Limpiar formato</a:t>
            </a:r>
            <a:endParaRPr sz="900" dirty="0"/>
          </a:p>
        </p:txBody>
      </p:sp>
      <p:sp>
        <p:nvSpPr>
          <p:cNvPr id="533" name="Lists and block quotes"/>
          <p:cNvSpPr txBox="1"/>
          <p:nvPr/>
        </p:nvSpPr>
        <p:spPr>
          <a:xfrm>
            <a:off x="3288569" y="6029146"/>
            <a:ext cx="570275" cy="571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Listas y citas en bloque</a:t>
            </a:r>
            <a:endParaRPr sz="900" dirty="0"/>
          </a:p>
        </p:txBody>
      </p:sp>
      <p:sp>
        <p:nvSpPr>
          <p:cNvPr id="534" name="Links"/>
          <p:cNvSpPr txBox="1"/>
          <p:nvPr/>
        </p:nvSpPr>
        <p:spPr>
          <a:xfrm>
            <a:off x="3830232" y="6019698"/>
            <a:ext cx="519022"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Enlaces</a:t>
            </a:r>
            <a:endParaRPr sz="900" dirty="0"/>
          </a:p>
        </p:txBody>
      </p:sp>
      <p:sp>
        <p:nvSpPr>
          <p:cNvPr id="535" name="Citations"/>
          <p:cNvSpPr txBox="1"/>
          <p:nvPr/>
        </p:nvSpPr>
        <p:spPr>
          <a:xfrm>
            <a:off x="4266441" y="5933004"/>
            <a:ext cx="570275" cy="5713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Citas</a:t>
            </a:r>
            <a:endParaRPr sz="900" dirty="0"/>
          </a:p>
        </p:txBody>
      </p:sp>
      <p:sp>
        <p:nvSpPr>
          <p:cNvPr id="536" name="Images"/>
          <p:cNvSpPr txBox="1"/>
          <p:nvPr/>
        </p:nvSpPr>
        <p:spPr>
          <a:xfrm>
            <a:off x="4793045" y="6019698"/>
            <a:ext cx="688017" cy="401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Imágenes</a:t>
            </a:r>
            <a:endParaRPr sz="900" dirty="0"/>
          </a:p>
        </p:txBody>
      </p:sp>
      <p:sp>
        <p:nvSpPr>
          <p:cNvPr id="537" name="More formatting"/>
          <p:cNvSpPr txBox="1"/>
          <p:nvPr/>
        </p:nvSpPr>
        <p:spPr>
          <a:xfrm>
            <a:off x="5036881" y="6210253"/>
            <a:ext cx="667727" cy="571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800"/>
              <a:t>Más formato</a:t>
            </a:r>
            <a:endParaRPr sz="800" dirty="0"/>
          </a:p>
        </p:txBody>
      </p:sp>
      <p:sp>
        <p:nvSpPr>
          <p:cNvPr id="538" name="Insert blocks, citations, equations, and special characters"/>
          <p:cNvSpPr txBox="1"/>
          <p:nvPr/>
        </p:nvSpPr>
        <p:spPr>
          <a:xfrm>
            <a:off x="5832093" y="6119481"/>
            <a:ext cx="890320" cy="772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Insertar bloques, citas, ecuaciones y caracteres especiales</a:t>
            </a:r>
            <a:endParaRPr sz="900" dirty="0"/>
          </a:p>
        </p:txBody>
      </p:sp>
      <p:sp>
        <p:nvSpPr>
          <p:cNvPr id="539" name="Insert and edit tables"/>
          <p:cNvSpPr txBox="1"/>
          <p:nvPr/>
        </p:nvSpPr>
        <p:spPr>
          <a:xfrm>
            <a:off x="7112765" y="6198463"/>
            <a:ext cx="667728" cy="571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Insertar y editar tablas</a:t>
            </a:r>
            <a:endParaRPr sz="900" dirty="0"/>
          </a:p>
        </p:txBody>
      </p:sp>
      <p:sp>
        <p:nvSpPr>
          <p:cNvPr id="540" name="Línea"/>
          <p:cNvSpPr/>
          <p:nvPr/>
        </p:nvSpPr>
        <p:spPr>
          <a:xfrm>
            <a:off x="700944" y="5746644"/>
            <a:ext cx="485514" cy="12773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1" name="Línea"/>
          <p:cNvSpPr/>
          <p:nvPr/>
        </p:nvSpPr>
        <p:spPr>
          <a:xfrm flipH="1">
            <a:off x="2777093" y="5935141"/>
            <a:ext cx="119548" cy="867477"/>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2" name="Línea"/>
          <p:cNvSpPr/>
          <p:nvPr/>
        </p:nvSpPr>
        <p:spPr>
          <a:xfrm>
            <a:off x="3195403" y="5911598"/>
            <a:ext cx="1" cy="61338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3" name="Línea"/>
          <p:cNvSpPr/>
          <p:nvPr/>
        </p:nvSpPr>
        <p:spPr>
          <a:xfrm flipH="1">
            <a:off x="3560615" y="5925272"/>
            <a:ext cx="196236" cy="19623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4" name="Línea"/>
          <p:cNvSpPr/>
          <p:nvPr/>
        </p:nvSpPr>
        <p:spPr>
          <a:xfrm flipH="1">
            <a:off x="4065395" y="5926895"/>
            <a:ext cx="139774" cy="24983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5" name="Línea"/>
          <p:cNvSpPr/>
          <p:nvPr/>
        </p:nvSpPr>
        <p:spPr>
          <a:xfrm flipH="1">
            <a:off x="4488474" y="5928247"/>
            <a:ext cx="3" cy="209034"/>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6" name="Línea"/>
          <p:cNvSpPr/>
          <p:nvPr/>
        </p:nvSpPr>
        <p:spPr>
          <a:xfrm>
            <a:off x="4800149" y="5923955"/>
            <a:ext cx="171741" cy="22310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7" name="Línea"/>
          <p:cNvSpPr/>
          <p:nvPr/>
        </p:nvSpPr>
        <p:spPr>
          <a:xfrm flipH="1">
            <a:off x="5407217" y="5902847"/>
            <a:ext cx="1" cy="528728"/>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8" name="Línea"/>
          <p:cNvSpPr/>
          <p:nvPr/>
        </p:nvSpPr>
        <p:spPr>
          <a:xfrm>
            <a:off x="5780636" y="5917599"/>
            <a:ext cx="234054" cy="301932"/>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49" name="Línea"/>
          <p:cNvSpPr/>
          <p:nvPr/>
        </p:nvSpPr>
        <p:spPr>
          <a:xfrm>
            <a:off x="6424496" y="5914287"/>
            <a:ext cx="723790" cy="53782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50" name="Línea"/>
          <p:cNvSpPr/>
          <p:nvPr/>
        </p:nvSpPr>
        <p:spPr>
          <a:xfrm flipH="1">
            <a:off x="2446362" y="5211249"/>
            <a:ext cx="2" cy="297933"/>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pic>
        <p:nvPicPr>
          <p:cNvPr id="551" name="pasted-image.tiff" descr="pasted-image.tiff"/>
          <p:cNvPicPr>
            <a:picLocks noChangeAspect="1"/>
          </p:cNvPicPr>
          <p:nvPr/>
        </p:nvPicPr>
        <p:blipFill>
          <a:blip r:embed="rId8"/>
          <a:stretch>
            <a:fillRect/>
          </a:stretch>
        </p:blipFill>
        <p:spPr>
          <a:xfrm>
            <a:off x="6948137" y="3330629"/>
            <a:ext cx="2168673" cy="865491"/>
          </a:xfrm>
          <a:prstGeom prst="rect">
            <a:avLst/>
          </a:prstGeom>
          <a:ln w="12700">
            <a:miter lim="400000"/>
          </a:ln>
        </p:spPr>
      </p:pic>
      <p:sp>
        <p:nvSpPr>
          <p:cNvPr id="552" name="Search for keyboard shortcuts with Tools &gt; Show Command Palette or Ctrl/Cmd + Shift + P."/>
          <p:cNvSpPr txBox="1"/>
          <p:nvPr/>
        </p:nvSpPr>
        <p:spPr>
          <a:xfrm>
            <a:off x="6987901" y="2886049"/>
            <a:ext cx="1970005" cy="542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300"/>
              </a:spcBef>
              <a:buClr>
                <a:schemeClr val="accent4">
                  <a:hueOff val="384618"/>
                  <a:satOff val="3869"/>
                  <a:lumOff val="5802"/>
                </a:schemeClr>
              </a:buClr>
              <a:defRPr sz="1000" b="0">
                <a:solidFill>
                  <a:srgbClr val="000000"/>
                </a:solidFill>
              </a:defRPr>
            </a:pPr>
            <a:r>
              <a:rPr lang="es-ES" sz="900" dirty="0"/>
              <a:t>Busque atajos de teclado con</a:t>
            </a:r>
            <a:r>
              <a:rPr sz="900" dirty="0"/>
              <a:t> </a:t>
            </a:r>
            <a:r>
              <a:rPr sz="900" b="1" dirty="0"/>
              <a:t>Tools &gt; Show</a:t>
            </a:r>
            <a:r>
              <a:rPr sz="900" dirty="0"/>
              <a:t> </a:t>
            </a:r>
            <a:r>
              <a:rPr sz="900" b="1" dirty="0"/>
              <a:t>Command Palette </a:t>
            </a:r>
            <a:r>
              <a:rPr sz="900" dirty="0"/>
              <a:t>o </a:t>
            </a:r>
            <a:r>
              <a:rPr sz="900" b="1" dirty="0"/>
              <a:t>Ctrl/</a:t>
            </a:r>
            <a:r>
              <a:rPr sz="900" b="1" dirty="0" err="1"/>
              <a:t>Cmd</a:t>
            </a:r>
            <a:r>
              <a:rPr sz="900" b="1" dirty="0"/>
              <a:t> + Shift + P</a:t>
            </a:r>
            <a:r>
              <a:rPr sz="900" dirty="0"/>
              <a:t>.</a:t>
            </a:r>
          </a:p>
        </p:txBody>
      </p:sp>
      <p:pic>
        <p:nvPicPr>
          <p:cNvPr id="553" name="pasted-image.tiff" descr="pasted-image.tiff"/>
          <p:cNvPicPr>
            <a:picLocks noChangeAspect="1"/>
          </p:cNvPicPr>
          <p:nvPr/>
        </p:nvPicPr>
        <p:blipFill>
          <a:blip r:embed="rId9"/>
          <a:stretch>
            <a:fillRect/>
          </a:stretch>
        </p:blipFill>
        <p:spPr>
          <a:xfrm>
            <a:off x="4837991" y="3373479"/>
            <a:ext cx="1901672" cy="1072637"/>
          </a:xfrm>
          <a:prstGeom prst="rect">
            <a:avLst/>
          </a:prstGeom>
          <a:ln w="12700">
            <a:miter lim="400000"/>
          </a:ln>
        </p:spPr>
      </p:pic>
      <p:sp>
        <p:nvSpPr>
          <p:cNvPr id="554" name="View the Keyboard Shortcut Quick Reference with Tools &gt; Keyboard Shortcuts or Alt/Option + Shift + K"/>
          <p:cNvSpPr txBox="1"/>
          <p:nvPr/>
        </p:nvSpPr>
        <p:spPr>
          <a:xfrm>
            <a:off x="4760828" y="2867023"/>
            <a:ext cx="2094886" cy="542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a:lnSpc>
                <a:spcPct val="80000"/>
              </a:lnSpc>
              <a:spcBef>
                <a:spcPts val="300"/>
              </a:spcBef>
              <a:buClr>
                <a:schemeClr val="accent4">
                  <a:hueOff val="384618"/>
                  <a:satOff val="3869"/>
                  <a:lumOff val="5802"/>
                </a:schemeClr>
              </a:buClr>
              <a:defRPr sz="1000" b="0">
                <a:solidFill>
                  <a:srgbClr val="000000"/>
                </a:solidFill>
              </a:defRPr>
            </a:pPr>
            <a:r>
              <a:rPr lang="es-ES" sz="900" dirty="0"/>
              <a:t>Vea la referencia rápida de métodos abreviados de teclado con</a:t>
            </a:r>
            <a:r>
              <a:rPr sz="900" dirty="0"/>
              <a:t> </a:t>
            </a:r>
            <a:r>
              <a:rPr sz="900" b="1" dirty="0"/>
              <a:t>Tools &gt; Keyboard Shortcuts </a:t>
            </a:r>
            <a:r>
              <a:rPr sz="900" dirty="0"/>
              <a:t>o </a:t>
            </a:r>
            <a:r>
              <a:rPr sz="900" b="1" dirty="0"/>
              <a:t>Alt/Option + Shift + K</a:t>
            </a:r>
          </a:p>
        </p:txBody>
      </p:sp>
      <p:pic>
        <p:nvPicPr>
          <p:cNvPr id="555" name="pasted-image.tiff" descr="pasted-image.tiff"/>
          <p:cNvPicPr>
            <a:picLocks noChangeAspect="1"/>
          </p:cNvPicPr>
          <p:nvPr/>
        </p:nvPicPr>
        <p:blipFill>
          <a:blip r:embed="rId10"/>
          <a:stretch>
            <a:fillRect/>
          </a:stretch>
        </p:blipFill>
        <p:spPr>
          <a:xfrm>
            <a:off x="12306300" y="203200"/>
            <a:ext cx="1371600" cy="1590261"/>
          </a:xfrm>
          <a:prstGeom prst="rect">
            <a:avLst/>
          </a:prstGeom>
          <a:ln w="12700">
            <a:miter lim="400000"/>
          </a:ln>
        </p:spPr>
      </p:pic>
      <p:sp>
        <p:nvSpPr>
          <p:cNvPr id="556" name="Línea"/>
          <p:cNvSpPr/>
          <p:nvPr/>
        </p:nvSpPr>
        <p:spPr>
          <a:xfrm flipH="1" flipV="1">
            <a:off x="10507007" y="5934709"/>
            <a:ext cx="569886" cy="494751"/>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57" name="Línea"/>
          <p:cNvSpPr/>
          <p:nvPr/>
        </p:nvSpPr>
        <p:spPr>
          <a:xfrm flipH="1">
            <a:off x="11422808" y="5793022"/>
            <a:ext cx="6418" cy="519079"/>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58" name="Run Remote Jobs"/>
          <p:cNvSpPr txBox="1"/>
          <p:nvPr/>
        </p:nvSpPr>
        <p:spPr>
          <a:xfrm>
            <a:off x="9428078" y="7026659"/>
            <a:ext cx="3508974" cy="295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ctr">
            <a:spAutoFit/>
          </a:bodyPr>
          <a:lstStyle/>
          <a:p>
            <a:pPr lvl="1" indent="0">
              <a:lnSpc>
                <a:spcPct val="80000"/>
              </a:lnSpc>
              <a:spcBef>
                <a:spcPts val="0"/>
              </a:spcBef>
              <a:defRPr sz="2500" b="0">
                <a:solidFill>
                  <a:srgbClr val="628DB5"/>
                </a:solidFill>
              </a:defRPr>
            </a:pPr>
            <a:r>
              <a:rPr lang="es-ES" sz="2400"/>
              <a:t>Ejecutar trabajos remotos</a:t>
            </a:r>
            <a:endParaRPr sz="2400" dirty="0"/>
          </a:p>
        </p:txBody>
      </p:sp>
      <p:sp>
        <p:nvSpPr>
          <p:cNvPr id="559" name="Run R on remote clusters (Kubernetes/Slurm) via the Job Launcher"/>
          <p:cNvSpPr txBox="1"/>
          <p:nvPr/>
        </p:nvSpPr>
        <p:spPr>
          <a:xfrm>
            <a:off x="9440778" y="7368159"/>
            <a:ext cx="1754586" cy="6093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nSpc>
                <a:spcPct val="90000"/>
              </a:lnSpc>
              <a:spcBef>
                <a:spcPts val="300"/>
              </a:spcBef>
              <a:buClr>
                <a:schemeClr val="accent4">
                  <a:hueOff val="384618"/>
                  <a:satOff val="3869"/>
                  <a:lumOff val="5802"/>
                </a:schemeClr>
              </a:buClr>
              <a:defRPr sz="1150" b="0">
                <a:solidFill>
                  <a:srgbClr val="000000"/>
                </a:solidFill>
              </a:defRPr>
            </a:lvl1pPr>
          </a:lstStyle>
          <a:p>
            <a:r>
              <a:rPr lang="es-ES" sz="1100"/>
              <a:t>Ejecución de R en clústeres remotos (Kubernetes/Slurm) a través del iniciador de trabajos</a:t>
            </a:r>
            <a:endParaRPr sz="1100" dirty="0"/>
          </a:p>
        </p:txBody>
      </p:sp>
      <p:pic>
        <p:nvPicPr>
          <p:cNvPr id="560" name="pasted-image.tiff" descr="pasted-image.tiff"/>
          <p:cNvPicPr>
            <a:picLocks noChangeAspect="1"/>
          </p:cNvPicPr>
          <p:nvPr/>
        </p:nvPicPr>
        <p:blipFill>
          <a:blip r:embed="rId11"/>
          <a:stretch>
            <a:fillRect/>
          </a:stretch>
        </p:blipFill>
        <p:spPr>
          <a:xfrm>
            <a:off x="12005172" y="7427113"/>
            <a:ext cx="1317214" cy="820030"/>
          </a:xfrm>
          <a:prstGeom prst="rect">
            <a:avLst/>
          </a:prstGeom>
          <a:ln w="6350">
            <a:solidFill>
              <a:srgbClr val="53585F"/>
            </a:solidFill>
            <a:miter lim="400000"/>
          </a:ln>
        </p:spPr>
      </p:pic>
      <p:sp>
        <p:nvSpPr>
          <p:cNvPr id="561" name="Launch a job"/>
          <p:cNvSpPr txBox="1"/>
          <p:nvPr/>
        </p:nvSpPr>
        <p:spPr>
          <a:xfrm>
            <a:off x="10856762" y="7911161"/>
            <a:ext cx="859550" cy="3856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Iniciar un trabajo</a:t>
            </a:r>
            <a:endParaRPr sz="900" dirty="0"/>
          </a:p>
        </p:txBody>
      </p:sp>
      <p:sp>
        <p:nvSpPr>
          <p:cNvPr id="562" name="Línea"/>
          <p:cNvSpPr/>
          <p:nvPr/>
        </p:nvSpPr>
        <p:spPr>
          <a:xfrm flipV="1">
            <a:off x="11615306" y="8007125"/>
            <a:ext cx="369298" cy="95286"/>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63" name="Monitor launcher jobs"/>
          <p:cNvSpPr txBox="1"/>
          <p:nvPr/>
        </p:nvSpPr>
        <p:spPr>
          <a:xfrm>
            <a:off x="9796284" y="7961617"/>
            <a:ext cx="943608" cy="3856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Supervisión de los trabajos del iniciador</a:t>
            </a:r>
            <a:endParaRPr sz="900" dirty="0"/>
          </a:p>
        </p:txBody>
      </p:sp>
      <p:sp>
        <p:nvSpPr>
          <p:cNvPr id="564" name="Línea"/>
          <p:cNvSpPr/>
          <p:nvPr/>
        </p:nvSpPr>
        <p:spPr>
          <a:xfrm>
            <a:off x="10572558" y="8257042"/>
            <a:ext cx="571087" cy="288790"/>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sp>
        <p:nvSpPr>
          <p:cNvPr id="565" name="Run launcher jobs remotely"/>
          <p:cNvSpPr txBox="1"/>
          <p:nvPr/>
        </p:nvSpPr>
        <p:spPr>
          <a:xfrm>
            <a:off x="10878690" y="9771196"/>
            <a:ext cx="943607" cy="497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nSpc>
                <a:spcPct val="80000"/>
              </a:lnSpc>
              <a:spcBef>
                <a:spcPts val="300"/>
              </a:spcBef>
              <a:buClr>
                <a:schemeClr val="accent4">
                  <a:hueOff val="384618"/>
                  <a:satOff val="3869"/>
                  <a:lumOff val="5802"/>
                </a:schemeClr>
              </a:buClr>
              <a:defRPr sz="1000" b="0">
                <a:solidFill>
                  <a:srgbClr val="000000"/>
                </a:solidFill>
              </a:defRPr>
            </a:lvl1pPr>
          </a:lstStyle>
          <a:p>
            <a:r>
              <a:rPr lang="es-ES" sz="900"/>
              <a:t>Ejecutar trabajos de iniciador de forma remota</a:t>
            </a:r>
            <a:endParaRPr sz="900" dirty="0"/>
          </a:p>
        </p:txBody>
      </p:sp>
      <p:sp>
        <p:nvSpPr>
          <p:cNvPr id="566" name="Línea"/>
          <p:cNvSpPr/>
          <p:nvPr/>
        </p:nvSpPr>
        <p:spPr>
          <a:xfrm flipV="1">
            <a:off x="11650057" y="9647686"/>
            <a:ext cx="591968" cy="311942"/>
          </a:xfrm>
          <a:prstGeom prst="line">
            <a:avLst/>
          </a:prstGeom>
          <a:ln>
            <a:solidFill>
              <a:srgbClr val="000000"/>
            </a:solidFill>
            <a:custDash>
              <a:ds d="100000" sp="200000"/>
            </a:custDash>
          </a:ln>
        </p:spPr>
        <p:txBody>
          <a:bodyPr lIns="54570" tIns="54570" rIns="54570" bIns="54570" anchor="ctr"/>
          <a:lstStyle/>
          <a:p>
            <a:pPr algn="ctr">
              <a:spcBef>
                <a:spcPts val="0"/>
              </a:spcBef>
              <a:defRPr sz="2600" b="0">
                <a:solidFill>
                  <a:srgbClr val="000000"/>
                </a:solidFill>
                <a:latin typeface="Helvetica Light"/>
                <a:ea typeface="Helvetica Light"/>
                <a:cs typeface="Helvetica Light"/>
                <a:sym typeface="Helvetica Light"/>
              </a:defRPr>
            </a:pPr>
            <a:endParaRPr/>
          </a:p>
        </p:txBody>
      </p:sp>
      <p:pic>
        <p:nvPicPr>
          <p:cNvPr id="567" name="posit-full-color.png" descr="posit-full-color.png"/>
          <p:cNvPicPr>
            <a:picLocks noChangeAspect="1"/>
          </p:cNvPicPr>
          <p:nvPr/>
        </p:nvPicPr>
        <p:blipFill>
          <a:blip r:embed="rId12"/>
          <a:srcRect/>
          <a:stretch>
            <a:fillRect/>
          </a:stretch>
        </p:blipFill>
        <p:spPr>
          <a:xfrm>
            <a:off x="382542" y="10050579"/>
            <a:ext cx="1719068" cy="544372"/>
          </a:xfrm>
          <a:prstGeom prst="rect">
            <a:avLst/>
          </a:prstGeom>
          <a:ln w="12700">
            <a:miter lim="400000"/>
          </a:ln>
        </p:spPr>
      </p:pic>
      <p:graphicFrame>
        <p:nvGraphicFramePr>
          <p:cNvPr id="569" name="Table 1-2"/>
          <p:cNvGraphicFramePr/>
          <p:nvPr/>
        </p:nvGraphicFramePr>
        <p:xfrm>
          <a:off x="6872367" y="1086384"/>
          <a:ext cx="2359939" cy="184323"/>
        </p:xfrm>
        <a:graphic>
          <a:graphicData uri="http://schemas.openxmlformats.org/drawingml/2006/table">
            <a:tbl>
              <a:tblPr>
                <a:tableStyleId>{33BA23B1-9221-436E-865A-0063620EA4FD}</a:tableStyleId>
              </a:tblPr>
              <a:tblGrid>
                <a:gridCol w="1133683">
                  <a:extLst>
                    <a:ext uri="{9D8B030D-6E8A-4147-A177-3AD203B41FA5}">
                      <a16:colId xmlns:a16="http://schemas.microsoft.com/office/drawing/2014/main" val="20000"/>
                    </a:ext>
                  </a:extLst>
                </a:gridCol>
                <a:gridCol w="1226256">
                  <a:extLst>
                    <a:ext uri="{9D8B030D-6E8A-4147-A177-3AD203B41FA5}">
                      <a16:colId xmlns:a16="http://schemas.microsoft.com/office/drawing/2014/main" val="20001"/>
                    </a:ext>
                  </a:extLst>
                </a:gridCol>
              </a:tblGrid>
              <a:tr h="184323">
                <a:tc>
                  <a:txBody>
                    <a:bodyPr/>
                    <a:lstStyle/>
                    <a:p>
                      <a:pPr algn="l">
                        <a:lnSpc>
                          <a:spcPct val="80000"/>
                        </a:lnSpc>
                        <a:spcBef>
                          <a:spcPts val="3000"/>
                        </a:spcBef>
                        <a:defRPr sz="1200">
                          <a:solidFill>
                            <a:schemeClr val="accent1">
                              <a:satOff val="22051"/>
                              <a:lumOff val="15940"/>
                            </a:schemeClr>
                          </a:solidFill>
                          <a:sym typeface="Helvetica"/>
                        </a:defRPr>
                      </a:pPr>
                      <a:r>
                        <a:rPr b="1"/>
                        <a:t>Windows/Linux</a:t>
                      </a:r>
                    </a:p>
                  </a:txBody>
                  <a:tcPr marL="0" marR="0" marT="0" marB="0" horzOverflow="overflow">
                    <a:lnL w="12700">
                      <a:miter lim="400000"/>
                    </a:lnL>
                    <a:lnR w="12700">
                      <a:miter lim="400000"/>
                    </a:lnR>
                    <a:lnT w="12700">
                      <a:miter lim="400000"/>
                    </a:lnT>
                    <a:lnB w="12700">
                      <a:miter lim="400000"/>
                    </a:lnB>
                    <a:noFill/>
                  </a:tcPr>
                </a:tc>
                <a:tc>
                  <a:txBody>
                    <a:bodyPr/>
                    <a:lstStyle/>
                    <a:p>
                      <a:pPr marL="114300" indent="-114300" algn="l">
                        <a:lnSpc>
                          <a:spcPct val="80000"/>
                        </a:lnSpc>
                        <a:spcBef>
                          <a:spcPts val="3000"/>
                        </a:spcBef>
                        <a:defRPr sz="1200">
                          <a:solidFill>
                            <a:schemeClr val="accent1">
                              <a:satOff val="22051"/>
                              <a:lumOff val="15940"/>
                            </a:schemeClr>
                          </a:solidFill>
                          <a:sym typeface="Helvetica"/>
                        </a:defRPr>
                      </a:pPr>
                      <a:r>
                        <a:rPr b="1"/>
                        <a:t>Mac</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0"/>
                  </a:ext>
                </a:extLst>
              </a:tr>
            </a:tbl>
          </a:graphicData>
        </a:graphic>
      </p:graphicFrame>
      <p:cxnSp>
        <p:nvCxnSpPr>
          <p:cNvPr id="3" name="Straight Arrow Connector 2">
            <a:extLst>
              <a:ext uri="{FF2B5EF4-FFF2-40B4-BE49-F238E27FC236}">
                <a16:creationId xmlns:a16="http://schemas.microsoft.com/office/drawing/2014/main" id="{92D472BD-FDC5-A2D1-D8D4-43CC2A39BE80}"/>
              </a:ext>
            </a:extLst>
          </p:cNvPr>
          <p:cNvCxnSpPr/>
          <p:nvPr/>
        </p:nvCxnSpPr>
        <p:spPr>
          <a:xfrm flipV="1">
            <a:off x="2715698" y="1239823"/>
            <a:ext cx="0" cy="132977"/>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 name="Straight Arrow Connector 3">
            <a:extLst>
              <a:ext uri="{FF2B5EF4-FFF2-40B4-BE49-F238E27FC236}">
                <a16:creationId xmlns:a16="http://schemas.microsoft.com/office/drawing/2014/main" id="{F3874A91-1EC4-0809-C9B8-750E29EF3831}"/>
              </a:ext>
            </a:extLst>
          </p:cNvPr>
          <p:cNvCxnSpPr/>
          <p:nvPr/>
        </p:nvCxnSpPr>
        <p:spPr>
          <a:xfrm flipV="1">
            <a:off x="3920441" y="1239823"/>
            <a:ext cx="0" cy="132977"/>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 name="CC BY SA Posit Software, PBC  •   info@posit.co  •   posit.co  •  Learn more at posit.co/products/open-source/rstudio  •  HTML cheatsheets at pos.it/cheatsheets  •  RStudio IDE  2024.04.1+748  •  Updated:  2024-05">
            <a:extLst>
              <a:ext uri="{FF2B5EF4-FFF2-40B4-BE49-F238E27FC236}">
                <a16:creationId xmlns:a16="http://schemas.microsoft.com/office/drawing/2014/main" id="{74FC423F-29A1-7B0E-07D8-8C2F595D07BB}"/>
              </a:ext>
            </a:extLst>
          </p:cNvPr>
          <p:cNvSpPr txBox="1"/>
          <p:nvPr/>
        </p:nvSpPr>
        <p:spPr>
          <a:xfrm>
            <a:off x="2353572" y="10354828"/>
            <a:ext cx="11322666" cy="2210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gn="r">
              <a:lnSpc>
                <a:spcPct val="90000"/>
              </a:lnSpc>
              <a:spcBef>
                <a:spcPts val="0"/>
              </a:spcBef>
              <a:defRPr sz="900" b="0">
                <a:solidFill>
                  <a:srgbClr val="000000"/>
                </a:solidFill>
              </a:defRPr>
            </a:pPr>
            <a:r>
              <a:rPr sz="800" dirty="0"/>
              <a:t>CC BY SA Posit Software, PBC  •   </a:t>
            </a:r>
            <a:r>
              <a:rPr sz="800" dirty="0">
                <a:hlinkClick r:id="rId13"/>
              </a:rPr>
              <a:t>info@posit.co</a:t>
            </a:r>
            <a:r>
              <a:rPr sz="800" dirty="0"/>
              <a:t>  •   </a:t>
            </a:r>
            <a:r>
              <a:rPr sz="800" dirty="0">
                <a:hlinkClick r:id="rId14"/>
              </a:rPr>
              <a:t>posit.co</a:t>
            </a:r>
            <a:r>
              <a:rPr sz="800" dirty="0"/>
              <a:t>  •  </a:t>
            </a:r>
            <a:r>
              <a:rPr lang="es-ES" sz="800" dirty="0"/>
              <a:t>Aprenda más en</a:t>
            </a:r>
            <a:r>
              <a:rPr sz="800" dirty="0"/>
              <a:t> </a:t>
            </a:r>
            <a:r>
              <a:rPr sz="800" b="1" dirty="0">
                <a:hlinkClick r:id="rId15"/>
              </a:rPr>
              <a:t>posit.co/products/open-source/</a:t>
            </a:r>
            <a:r>
              <a:rPr sz="800" b="1" dirty="0" err="1">
                <a:hlinkClick r:id="rId15"/>
              </a:rPr>
              <a:t>rstudio</a:t>
            </a:r>
            <a:r>
              <a:rPr sz="800" dirty="0"/>
              <a:t>  •  </a:t>
            </a:r>
            <a:r>
              <a:rPr lang="es-ES" sz="800" dirty="0"/>
              <a:t>Guía rápida en </a:t>
            </a:r>
            <a:r>
              <a:rPr sz="800" dirty="0"/>
              <a:t>HTML</a:t>
            </a:r>
            <a:r>
              <a:rPr lang="es-ES" sz="800" dirty="0"/>
              <a:t> en</a:t>
            </a:r>
            <a:r>
              <a:rPr sz="800" dirty="0"/>
              <a:t> </a:t>
            </a:r>
            <a:r>
              <a:rPr sz="800" b="1" dirty="0">
                <a:hlinkClick r:id="rId16"/>
              </a:rPr>
              <a:t>pos.it/</a:t>
            </a:r>
            <a:r>
              <a:rPr sz="800" b="1" dirty="0" err="1">
                <a:hlinkClick r:id="rId16"/>
              </a:rPr>
              <a:t>cheatsheets</a:t>
            </a:r>
            <a:r>
              <a:rPr sz="800" dirty="0">
                <a:solidFill>
                  <a:srgbClr val="D1D2D3"/>
                </a:solidFill>
              </a:rPr>
              <a:t>  </a:t>
            </a:r>
            <a:r>
              <a:rPr sz="800" dirty="0"/>
              <a:t>•  RStudio IDE  2024.04.1+748  •  </a:t>
            </a:r>
            <a:r>
              <a:rPr lang="es-ES" sz="800" dirty="0"/>
              <a:t>Actualizado</a:t>
            </a:r>
            <a:r>
              <a:rPr sz="800" dirty="0"/>
              <a:t>:  2024-05</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4C4C4C"/>
      </a:dk1>
      <a:lt1>
        <a:srgbClr val="FFFFFF"/>
      </a:lt1>
      <a:dk2>
        <a:srgbClr val="53585F"/>
      </a:dk2>
      <a:lt2>
        <a:srgbClr val="DCDEE0"/>
      </a:lt2>
      <a:accent1>
        <a:srgbClr val="57769A"/>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57769A"/>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69</TotalTime>
  <Words>1655</Words>
  <Application>Microsoft Office PowerPoint</Application>
  <PresentationFormat>Custom</PresentationFormat>
  <Paragraphs>259</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Avenir Roman</vt:lpstr>
      <vt:lpstr>Helvetica</vt:lpstr>
      <vt:lpstr>Helvetica Light</vt:lpstr>
      <vt:lpstr>Source Code Pro</vt:lpstr>
      <vt:lpstr>White</vt:lpstr>
      <vt:lpstr>RStudio IDE : : GUÍA RÁPIDA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RStudio IDE : : CHEATSHEET </dc:title>
  <cp:lastModifiedBy>David Díaz Rodríguez</cp:lastModifiedBy>
  <cp:revision>4</cp:revision>
  <dcterms:modified xsi:type="dcterms:W3CDTF">2024-06-08T16:46:51Z</dcterms:modified>
</cp:coreProperties>
</file>